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138"/>
          <c:y val="0.13020100000000001"/>
          <c:w val="0.61928899999999998"/>
          <c:h val="0.556124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Из Китая в ЕС</c:v>
                </c:pt>
              </c:strCache>
            </c:strRef>
          </c:tx>
          <c:spPr>
            <a:solidFill>
              <a:srgbClr val="6D747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31400</c:v>
                </c:pt>
                <c:pt idx="1">
                  <c:v>50258</c:v>
                </c:pt>
                <c:pt idx="2">
                  <c:v>97413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Из ЕС в Китай</c:v>
                </c:pt>
              </c:strCache>
            </c:strRef>
          </c:tx>
          <c:spPr>
            <a:solidFill>
              <a:srgbClr val="980605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11957</c:v>
                </c:pt>
                <c:pt idx="1">
                  <c:v>29062</c:v>
                </c:pt>
                <c:pt idx="2">
                  <c:v>50509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502536"/>
        <c:axId val="284502928"/>
      </c:barChart>
      <c:catAx>
        <c:axId val="284502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84502928"/>
        <c:crosses val="autoZero"/>
        <c:auto val="1"/>
        <c:lblAlgn val="ctr"/>
        <c:lblOffset val="100"/>
        <c:noMultiLvlLbl val="1"/>
      </c:catAx>
      <c:valAx>
        <c:axId val="28450292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numFmt formatCode="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sz="1600" b="1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84502536"/>
        <c:crosses val="autoZero"/>
        <c:crossBetween val="between"/>
        <c:majorUnit val="25000"/>
        <c:minorUnit val="125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7.9740500000000006E-2"/>
          <c:y val="0.86212100000000003"/>
          <c:w val="0.92025999999999997"/>
          <c:h val="0.13787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100" b="1" i="1" u="none" strike="noStrike">
              <a:solidFill>
                <a:srgbClr val="000000"/>
              </a:solidFill>
              <a:latin typeface="Calibri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4727000000000001"/>
          <c:y val="6.60911E-2"/>
          <c:w val="0.84772999999999998"/>
          <c:h val="0.834663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 1</c:v>
                </c:pt>
              </c:strCache>
            </c:strRef>
          </c:tx>
          <c:spPr>
            <a:gradFill flip="none" rotWithShape="1">
              <a:gsLst>
                <a:gs pos="0">
                  <a:srgbClr val="991206"/>
                </a:gs>
                <a:gs pos="100000">
                  <a:srgbClr val="99120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22.1</c:v>
                </c:pt>
                <c:pt idx="1">
                  <c:v>26.1</c:v>
                </c:pt>
                <c:pt idx="2">
                  <c:v>25.3</c:v>
                </c:pt>
                <c:pt idx="3">
                  <c:v>29.9</c:v>
                </c:pt>
                <c:pt idx="4">
                  <c:v>32.6</c:v>
                </c:pt>
                <c:pt idx="5">
                  <c:v>27.4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84503320"/>
        <c:axId val="284498616"/>
      </c:barChart>
      <c:catAx>
        <c:axId val="284503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300" b="1" i="0" u="none" strike="noStrike">
                <a:solidFill>
                  <a:srgbClr val="000000"/>
                </a:solidFill>
                <a:latin typeface="Helvetica"/>
              </a:defRPr>
            </a:pPr>
            <a:endParaRPr lang="ru-RU"/>
          </a:p>
        </c:txPr>
        <c:crossAx val="284498616"/>
        <c:crosses val="autoZero"/>
        <c:auto val="1"/>
        <c:lblAlgn val="ctr"/>
        <c:lblOffset val="100"/>
        <c:noMultiLvlLbl val="1"/>
      </c:catAx>
      <c:valAx>
        <c:axId val="284498616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0.#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300" b="1" i="0" u="none" strike="noStrike">
                <a:solidFill>
                  <a:srgbClr val="000000"/>
                </a:solidFill>
                <a:latin typeface="Helvetica"/>
              </a:defRPr>
            </a:pPr>
            <a:endParaRPr lang="ru-RU"/>
          </a:p>
        </c:txPr>
        <c:crossAx val="284503320"/>
        <c:crosses val="autoZero"/>
        <c:crossBetween val="between"/>
        <c:majorUnit val="8.5"/>
        <c:minorUnit val="4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9.0864600000000004E-2"/>
          <c:y val="5.5490400000000002E-2"/>
          <c:w val="0.90413500000000002"/>
          <c:h val="0.8591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 1</c:v>
                </c:pt>
              </c:strCache>
            </c:strRef>
          </c:tx>
          <c:spPr>
            <a:gradFill flip="none" rotWithShape="1">
              <a:gsLst>
                <a:gs pos="0">
                  <a:srgbClr val="6D7472"/>
                </a:gs>
                <a:gs pos="100000">
                  <a:srgbClr val="6D747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22.3</c:v>
                </c:pt>
                <c:pt idx="1">
                  <c:v>14.6</c:v>
                </c:pt>
                <c:pt idx="2">
                  <c:v>14.8</c:v>
                </c:pt>
                <c:pt idx="3">
                  <c:v>13.3</c:v>
                </c:pt>
                <c:pt idx="4">
                  <c:v>11.4</c:v>
                </c:pt>
                <c:pt idx="5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Регион 2</c:v>
                </c:pt>
              </c:strCache>
            </c:strRef>
          </c:tx>
          <c:spPr>
            <a:gradFill flip="none" rotWithShape="1">
              <a:gsLst>
                <a:gs pos="0">
                  <a:srgbClr val="991206"/>
                </a:gs>
                <a:gs pos="100000">
                  <a:srgbClr val="99120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27.2</c:v>
                </c:pt>
                <c:pt idx="1">
                  <c:v>30.1</c:v>
                </c:pt>
                <c:pt idx="2">
                  <c:v>34.4</c:v>
                </c:pt>
                <c:pt idx="3">
                  <c:v>31.7</c:v>
                </c:pt>
                <c:pt idx="4">
                  <c:v>32.200000000000003</c:v>
                </c:pt>
                <c:pt idx="5">
                  <c:v>38.299999999999997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52330528"/>
        <c:axId val="252330920"/>
      </c:barChart>
      <c:catAx>
        <c:axId val="252330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300" b="1" i="0" u="none" strike="noStrike">
                <a:solidFill>
                  <a:srgbClr val="000000"/>
                </a:solidFill>
                <a:latin typeface="Helvetica"/>
              </a:defRPr>
            </a:pPr>
            <a:endParaRPr lang="ru-RU"/>
          </a:p>
        </c:txPr>
        <c:crossAx val="252330920"/>
        <c:crosses val="autoZero"/>
        <c:auto val="1"/>
        <c:lblAlgn val="ctr"/>
        <c:lblOffset val="100"/>
        <c:noMultiLvlLbl val="1"/>
      </c:catAx>
      <c:valAx>
        <c:axId val="25233092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300" b="1" i="0" u="none" strike="noStrike">
                <a:solidFill>
                  <a:srgbClr val="000000"/>
                </a:solidFill>
                <a:latin typeface="Helvetica"/>
              </a:defRPr>
            </a:pPr>
            <a:endParaRPr lang="ru-RU"/>
          </a:p>
        </c:txPr>
        <c:crossAx val="252330528"/>
        <c:crosses val="autoZero"/>
        <c:crossBetween val="between"/>
        <c:majorUnit val="15"/>
        <c:minorUnit val="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68946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Название поменять: О возможностях Нового Контейнерного Шелкового Пути и условиях участия для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16566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Видимо стоит уточнить, что есть «транспортные коридоры» - например, между Китаем и ЕС… Еще: по самолетам мы не слишком «тормозим». И вывод: можем ли мы как-то экономически пояснить «золотую середину»? – то, что мы обсуждали на встрече в понедельник (потребности новой экономики, сколько отправитель/получатель готовы платить за снижение времени по сравнению с sea solution.  </a:t>
            </a:r>
          </a:p>
        </p:txBody>
      </p:sp>
    </p:spTree>
    <p:extLst>
      <p:ext uri="{BB962C8B-B14F-4D97-AF65-F5344CB8AC3E}">
        <p14:creationId xmlns:p14="http://schemas.microsoft.com/office/powerpoint/2010/main" val="403699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Вывод не понятен. Скорее вывод должен быть как из слайда «2013» из прошлой презентации.  </a:t>
            </a:r>
          </a:p>
        </p:txBody>
      </p:sp>
    </p:spTree>
    <p:extLst>
      <p:ext uri="{BB962C8B-B14F-4D97-AF65-F5344CB8AC3E}">
        <p14:creationId xmlns:p14="http://schemas.microsoft.com/office/powerpoint/2010/main" val="2414994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12" name="Shape 4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Вывод не понятен. Скорее вывод должен быть как из слайда «2013» из прошлой презентации.  </a:t>
            </a:r>
          </a:p>
        </p:txBody>
      </p:sp>
    </p:spTree>
    <p:extLst>
      <p:ext uri="{BB962C8B-B14F-4D97-AF65-F5344CB8AC3E}">
        <p14:creationId xmlns:p14="http://schemas.microsoft.com/office/powerpoint/2010/main" val="634786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Может вместо «преимущества» - «возможности». Может быть, вместо или вместе со стоимостью груза одного поезда показать объемы электронной торговли?</a:t>
            </a:r>
          </a:p>
        </p:txBody>
      </p:sp>
    </p:spTree>
    <p:extLst>
      <p:ext uri="{BB962C8B-B14F-4D97-AF65-F5344CB8AC3E}">
        <p14:creationId xmlns:p14="http://schemas.microsoft.com/office/powerpoint/2010/main" val="178191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+mn-lt"/>
                <a:ea typeface="+mn-ea"/>
                <a:cs typeface="+mn-cs"/>
                <a:sym typeface="Helvetica"/>
              </a:defRPr>
            </a:lvl1pPr>
            <a:lvl2pPr marL="1099036" indent="-464038" algn="ctr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"/>
              </a:defRPr>
            </a:lvl2pPr>
            <a:lvl3pPr marL="1734036" indent="-464036" algn="ctr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"/>
              </a:defRPr>
            </a:lvl3pPr>
            <a:lvl4pPr marL="2369036" indent="-464036" algn="ctr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"/>
              </a:defRPr>
            </a:lvl4pPr>
            <a:lvl5pPr marL="3004036" indent="-464036" algn="ctr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831219" y="1985533"/>
            <a:ext cx="22721604" cy="5473604"/>
          </a:xfrm>
          <a:prstGeom prst="rect">
            <a:avLst/>
          </a:prstGeom>
        </p:spPr>
        <p:txBody>
          <a:bodyPr lIns="243798" tIns="243798" rIns="243798" bIns="243798" anchor="b"/>
          <a:lstStyle>
            <a:lvl1pPr defTabSz="2438400">
              <a:defRPr sz="1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831198" y="7557665"/>
            <a:ext cx="22721604" cy="2113604"/>
          </a:xfrm>
          <a:prstGeom prst="rect">
            <a:avLst/>
          </a:prstGeom>
        </p:spPr>
        <p:txBody>
          <a:bodyPr lIns="243798" tIns="243798" rIns="243798" bIns="243798" anchor="t"/>
          <a:lstStyle>
            <a:lvl1pPr marL="0" indent="0" algn="ctr" defTabSz="2438400">
              <a:spcBef>
                <a:spcPts val="0"/>
              </a:spcBef>
              <a:buSzTx/>
              <a:buNone/>
              <a:defRPr sz="7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ctr" defTabSz="2438400">
              <a:spcBef>
                <a:spcPts val="0"/>
              </a:spcBef>
              <a:buSzTx/>
              <a:buNone/>
              <a:defRPr sz="7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algn="ctr" defTabSz="2438400">
              <a:spcBef>
                <a:spcPts val="0"/>
              </a:spcBef>
              <a:buSzTx/>
              <a:buNone/>
              <a:defRPr sz="7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algn="ctr" defTabSz="2438400">
              <a:spcBef>
                <a:spcPts val="0"/>
              </a:spcBef>
              <a:buSzTx/>
              <a:buNone/>
              <a:defRPr sz="7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algn="ctr" defTabSz="2438400">
              <a:spcBef>
                <a:spcPts val="0"/>
              </a:spcBef>
              <a:buSzTx/>
              <a:buNone/>
              <a:defRPr sz="7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23188841" y="12524796"/>
            <a:ext cx="867580" cy="870494"/>
          </a:xfrm>
          <a:prstGeom prst="rect">
            <a:avLst/>
          </a:prstGeom>
        </p:spPr>
        <p:txBody>
          <a:bodyPr lIns="243798" tIns="243798" rIns="243798" bIns="243798" anchor="ctr"/>
          <a:lstStyle>
            <a:lvl1pPr algn="r" defTabSz="2438400">
              <a:defRPr sz="2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lIns="91436" tIns="91436" rIns="91436" bIns="91436" anchor="b"/>
          <a:lstStyle>
            <a:lvl1pPr defTabSz="1828800">
              <a:lnSpc>
                <a:spcPct val="90000"/>
              </a:lnSpc>
              <a:defRPr sz="1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34"/>
          </a:xfrm>
          <a:prstGeom prst="rect">
            <a:avLst/>
          </a:prstGeom>
        </p:spPr>
        <p:txBody>
          <a:bodyPr lIns="91436" tIns="91436" rIns="91436" bIns="91436" anchor="t"/>
          <a:lstStyle>
            <a:lvl1pPr marL="0" indent="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22707600" y="12738738"/>
            <a:ext cx="712304" cy="678173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l" defTabSz="3657600">
              <a:defRPr sz="320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6" tIns="91436" rIns="91436" bIns="91436"/>
          <a:lstStyle>
            <a:lvl1pPr algn="l" defTabSz="1828800">
              <a:lnSpc>
                <a:spcPct val="90000"/>
              </a:lnSpc>
              <a:defRPr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22707600" y="12738738"/>
            <a:ext cx="712304" cy="678173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l" defTabSz="3657600">
              <a:defRPr sz="3200">
                <a:solidFill>
                  <a:srgbClr val="53535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5" y="673100"/>
            <a:ext cx="18135608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79" y="1104900"/>
            <a:ext cx="9525005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chart" Target="../charts/chart1.xm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2108599" y="3288632"/>
            <a:ext cx="20166803" cy="1844842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1225296">
              <a:defRPr sz="7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О возможностях Нового Контейнерного Шелкового Пути</a:t>
            </a:r>
          </a:p>
        </p:txBody>
      </p:sp>
      <p:sp>
        <p:nvSpPr>
          <p:cNvPr id="146" name="Shape 146"/>
          <p:cNvSpPr/>
          <p:nvPr/>
        </p:nvSpPr>
        <p:spPr>
          <a:xfrm>
            <a:off x="512031" y="2983908"/>
            <a:ext cx="2335994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47" name="Shape 147"/>
          <p:cNvSpPr/>
          <p:nvPr/>
        </p:nvSpPr>
        <p:spPr>
          <a:xfrm>
            <a:off x="512031" y="11189921"/>
            <a:ext cx="2335994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148" name="pasted-image.png"/>
          <p:cNvPicPr>
            <a:picLocks noChangeAspect="1"/>
          </p:cNvPicPr>
          <p:nvPr/>
        </p:nvPicPr>
        <p:blipFill>
          <a:blip r:embed="rId3">
            <a:extLst/>
          </a:blip>
          <a:srcRect r="42855" b="33137"/>
          <a:stretch>
            <a:fillRect/>
          </a:stretch>
        </p:blipFill>
        <p:spPr>
          <a:xfrm>
            <a:off x="9081690" y="212597"/>
            <a:ext cx="6220687" cy="27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3416969" y="5703837"/>
            <a:ext cx="174056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ru-RU" sz="32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ru-RU" sz="3200" b="1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Ректор </a:t>
            </a:r>
            <a:r>
              <a:rPr lang="ru-RU" sz="36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Российского университета транспорта (МИИТ)</a:t>
            </a:r>
          </a:p>
          <a:p>
            <a:pPr lvl="0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д.т.н., профессор Б.А. </a:t>
            </a:r>
            <a:r>
              <a:rPr lang="ru-RU" sz="3600" b="1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Лёвин</a:t>
            </a:r>
            <a:endParaRPr lang="ru-RU" sz="36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1"/>
          <p:cNvGrpSpPr/>
          <p:nvPr/>
        </p:nvGrpSpPr>
        <p:grpSpPr>
          <a:xfrm>
            <a:off x="11596206" y="3356362"/>
            <a:ext cx="11806510" cy="8808787"/>
            <a:chOff x="-4" y="-2"/>
            <a:chExt cx="11806509" cy="8808786"/>
          </a:xfrm>
        </p:grpSpPr>
        <p:grpSp>
          <p:nvGrpSpPr>
            <p:cNvPr id="159" name="Group 159"/>
            <p:cNvGrpSpPr/>
            <p:nvPr/>
          </p:nvGrpSpPr>
          <p:grpSpPr>
            <a:xfrm>
              <a:off x="-5" y="-3"/>
              <a:ext cx="11806511" cy="8808787"/>
              <a:chOff x="-3" y="-1"/>
              <a:chExt cx="11806509" cy="8808786"/>
            </a:xfrm>
          </p:grpSpPr>
          <p:grpSp>
            <p:nvGrpSpPr>
              <p:cNvPr id="156" name="Group 156"/>
              <p:cNvGrpSpPr/>
              <p:nvPr/>
            </p:nvGrpSpPr>
            <p:grpSpPr>
              <a:xfrm>
                <a:off x="-4" y="-2"/>
                <a:ext cx="11806511" cy="8808787"/>
                <a:chOff x="-1" y="0"/>
                <a:chExt cx="11806509" cy="8808785"/>
              </a:xfrm>
            </p:grpSpPr>
            <p:grpSp>
              <p:nvGrpSpPr>
                <p:cNvPr id="154" name="Group 154"/>
                <p:cNvGrpSpPr/>
                <p:nvPr/>
              </p:nvGrpSpPr>
              <p:grpSpPr>
                <a:xfrm>
                  <a:off x="261108" y="89813"/>
                  <a:ext cx="11545401" cy="8718972"/>
                  <a:chOff x="0" y="0"/>
                  <a:chExt cx="11545399" cy="8718971"/>
                </a:xfrm>
              </p:grpSpPr>
              <p:pic>
                <p:nvPicPr>
                  <p:cNvPr id="152" name="image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32363" r="9585"/>
                  <a:stretch>
                    <a:fillRect/>
                  </a:stretch>
                </p:blipFill>
                <p:spPr>
                  <a:xfrm>
                    <a:off x="0" y="0"/>
                    <a:ext cx="11131505" cy="871897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153" name="Shape 153"/>
                  <p:cNvSpPr/>
                  <p:nvPr/>
                </p:nvSpPr>
                <p:spPr>
                  <a:xfrm>
                    <a:off x="7856352" y="5771338"/>
                    <a:ext cx="3689049" cy="26581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FFFFFF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  <a:endParaRPr dirty="0"/>
                  </a:p>
                </p:txBody>
              </p:sp>
            </p:grpSp>
            <p:sp>
              <p:nvSpPr>
                <p:cNvPr id="155" name="Shape 155"/>
                <p:cNvSpPr/>
                <p:nvPr/>
              </p:nvSpPr>
              <p:spPr>
                <a:xfrm>
                  <a:off x="-2" y="-1"/>
                  <a:ext cx="2285444" cy="157447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dirty="0"/>
                </a:p>
              </p:txBody>
            </p:sp>
          </p:grpSp>
          <p:sp>
            <p:nvSpPr>
              <p:cNvPr id="157" name="Shape 157"/>
              <p:cNvSpPr/>
              <p:nvPr/>
            </p:nvSpPr>
            <p:spPr>
              <a:xfrm>
                <a:off x="2514001" y="2018489"/>
                <a:ext cx="6103561" cy="1451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18" extrusionOk="0">
                    <a:moveTo>
                      <a:pt x="21600" y="21515"/>
                    </a:moveTo>
                    <a:cubicBezTo>
                      <a:pt x="17992" y="21600"/>
                      <a:pt x="14394" y="19940"/>
                      <a:pt x="10877" y="16568"/>
                    </a:cubicBezTo>
                    <a:cubicBezTo>
                      <a:pt x="7102" y="12948"/>
                      <a:pt x="3448" y="7383"/>
                      <a:pt x="0" y="0"/>
                    </a:cubicBezTo>
                  </a:path>
                </a:pathLst>
              </a:custGeom>
              <a:noFill/>
              <a:ln w="76200" cap="flat">
                <a:solidFill>
                  <a:srgbClr val="174F86"/>
                </a:solidFill>
                <a:prstDash val="solid"/>
                <a:miter lim="400000"/>
                <a:headEnd type="oval" w="med" len="med"/>
                <a:tailEnd type="oval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dirty="0"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2991757" y="1382402"/>
                <a:ext cx="4858029" cy="1772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44" extrusionOk="0">
                    <a:moveTo>
                      <a:pt x="21600" y="20451"/>
                    </a:moveTo>
                    <a:cubicBezTo>
                      <a:pt x="19418" y="21502"/>
                      <a:pt x="17179" y="19687"/>
                      <a:pt x="15600" y="15587"/>
                    </a:cubicBezTo>
                    <a:cubicBezTo>
                      <a:pt x="15102" y="14293"/>
                      <a:pt x="14685" y="12798"/>
                      <a:pt x="14366" y="11158"/>
                    </a:cubicBezTo>
                    <a:cubicBezTo>
                      <a:pt x="13904" y="8187"/>
                      <a:pt x="13135" y="5614"/>
                      <a:pt x="12148" y="3729"/>
                    </a:cubicBezTo>
                    <a:cubicBezTo>
                      <a:pt x="11581" y="2646"/>
                      <a:pt x="10950" y="1811"/>
                      <a:pt x="10281" y="1258"/>
                    </a:cubicBezTo>
                    <a:cubicBezTo>
                      <a:pt x="9245" y="470"/>
                      <a:pt x="8173" y="48"/>
                      <a:pt x="7094" y="4"/>
                    </a:cubicBezTo>
                    <a:cubicBezTo>
                      <a:pt x="4568" y="-98"/>
                      <a:pt x="2092" y="1847"/>
                      <a:pt x="0" y="5576"/>
                    </a:cubicBezTo>
                  </a:path>
                </a:pathLst>
              </a:custGeom>
              <a:noFill/>
              <a:ln w="76200" cap="flat">
                <a:solidFill>
                  <a:schemeClr val="accent5"/>
                </a:solidFill>
                <a:prstDash val="solid"/>
                <a:miter lim="400000"/>
                <a:headEnd type="oval" w="med" len="med"/>
                <a:tailEnd type="oval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dirty="0"/>
              </a:p>
            </p:txBody>
          </p:sp>
        </p:grpSp>
        <p:sp>
          <p:nvSpPr>
            <p:cNvPr id="160" name="Shape 160"/>
            <p:cNvSpPr/>
            <p:nvPr/>
          </p:nvSpPr>
          <p:spPr>
            <a:xfrm>
              <a:off x="530327" y="4025882"/>
              <a:ext cx="268083" cy="29015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</p:grpSp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5015663" y="466764"/>
            <a:ext cx="18812510" cy="1672379"/>
          </a:xfrm>
          <a:prstGeom prst="rect">
            <a:avLst/>
          </a:prstGeom>
        </p:spPr>
        <p:txBody>
          <a:bodyPr/>
          <a:lstStyle/>
          <a:p>
            <a:pPr defTabSz="962742">
              <a:defRPr sz="4984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Сравнение различных вариантов доставки грузов </a:t>
            </a:r>
          </a:p>
          <a:p>
            <a:pPr defTabSz="962742">
              <a:defRPr sz="4984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между Китаем и ЕС</a:t>
            </a:r>
          </a:p>
        </p:txBody>
      </p:sp>
      <p:pic>
        <p:nvPicPr>
          <p:cNvPr id="163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8508" y="6322040"/>
            <a:ext cx="1862966" cy="1877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0968" y="3850280"/>
            <a:ext cx="1878017" cy="1878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8268" y="8793801"/>
            <a:ext cx="1878016" cy="187802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3339657" y="4357485"/>
            <a:ext cx="421699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51A8F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30-45</a:t>
            </a:r>
          </a:p>
        </p:txBody>
      </p:sp>
      <p:sp>
        <p:nvSpPr>
          <p:cNvPr id="167" name="Shape 167"/>
          <p:cNvSpPr/>
          <p:nvPr/>
        </p:nvSpPr>
        <p:spPr>
          <a:xfrm>
            <a:off x="4787165" y="6829245"/>
            <a:ext cx="132197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174F8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4-7</a:t>
            </a:r>
          </a:p>
        </p:txBody>
      </p:sp>
      <p:sp>
        <p:nvSpPr>
          <p:cNvPr id="168" name="Shape 168"/>
          <p:cNvSpPr/>
          <p:nvPr/>
        </p:nvSpPr>
        <p:spPr>
          <a:xfrm>
            <a:off x="4335718" y="9301009"/>
            <a:ext cx="222487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10-19</a:t>
            </a:r>
          </a:p>
        </p:txBody>
      </p:sp>
      <p:sp>
        <p:nvSpPr>
          <p:cNvPr id="169" name="Shape 169"/>
          <p:cNvSpPr/>
          <p:nvPr/>
        </p:nvSpPr>
        <p:spPr>
          <a:xfrm>
            <a:off x="361864" y="10684716"/>
            <a:ext cx="23660274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41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Железнодорожные контейнерные перевозки по маршрутам, проходящим через Россию, занимают «золотую середину» и являются наиболее удобным видом транспорта для грузов с высокой добавленной стоимостью, чувствительных ко времени, таких как электроника, одежда, автомобили.</a:t>
            </a:r>
          </a:p>
        </p:txBody>
      </p:sp>
      <p:sp>
        <p:nvSpPr>
          <p:cNvPr id="170" name="Shape 170"/>
          <p:cNvSpPr/>
          <p:nvPr/>
        </p:nvSpPr>
        <p:spPr>
          <a:xfrm>
            <a:off x="3339657" y="2491177"/>
            <a:ext cx="421699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Время на доставку, дней</a:t>
            </a:r>
          </a:p>
        </p:txBody>
      </p:sp>
      <p:sp>
        <p:nvSpPr>
          <p:cNvPr id="171" name="Shape 171"/>
          <p:cNvSpPr/>
          <p:nvPr/>
        </p:nvSpPr>
        <p:spPr>
          <a:xfrm>
            <a:off x="7931887" y="2491177"/>
            <a:ext cx="569143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Стоимость доставки 1 FEU (2015)</a:t>
            </a:r>
          </a:p>
        </p:txBody>
      </p:sp>
      <p:sp>
        <p:nvSpPr>
          <p:cNvPr id="172" name="Shape 172"/>
          <p:cNvSpPr/>
          <p:nvPr/>
        </p:nvSpPr>
        <p:spPr>
          <a:xfrm>
            <a:off x="8669104" y="4357485"/>
            <a:ext cx="421700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51A8F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$3,000</a:t>
            </a:r>
          </a:p>
        </p:txBody>
      </p:sp>
      <p:sp>
        <p:nvSpPr>
          <p:cNvPr id="173" name="Shape 173"/>
          <p:cNvSpPr/>
          <p:nvPr/>
        </p:nvSpPr>
        <p:spPr>
          <a:xfrm>
            <a:off x="9251393" y="6829173"/>
            <a:ext cx="305241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174F8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$37,000</a:t>
            </a:r>
          </a:p>
        </p:txBody>
      </p:sp>
      <p:sp>
        <p:nvSpPr>
          <p:cNvPr id="174" name="Shape 174"/>
          <p:cNvSpPr/>
          <p:nvPr/>
        </p:nvSpPr>
        <p:spPr>
          <a:xfrm>
            <a:off x="9477116" y="9301008"/>
            <a:ext cx="260097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$8,000</a:t>
            </a:r>
          </a:p>
        </p:txBody>
      </p:sp>
      <p:sp>
        <p:nvSpPr>
          <p:cNvPr id="175" name="Shape 175"/>
          <p:cNvSpPr/>
          <p:nvPr/>
        </p:nvSpPr>
        <p:spPr>
          <a:xfrm>
            <a:off x="512031" y="2170921"/>
            <a:ext cx="23359942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76" name="Shape 176"/>
          <p:cNvSpPr/>
          <p:nvPr/>
        </p:nvSpPr>
        <p:spPr>
          <a:xfrm>
            <a:off x="14859598" y="6122342"/>
            <a:ext cx="5319195" cy="2450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2" h="21600" extrusionOk="0">
                <a:moveTo>
                  <a:pt x="21443" y="7830"/>
                </a:moveTo>
                <a:cubicBezTo>
                  <a:pt x="21600" y="10381"/>
                  <a:pt x="21489" y="12976"/>
                  <a:pt x="21119" y="15420"/>
                </a:cubicBezTo>
                <a:cubicBezTo>
                  <a:pt x="20771" y="17716"/>
                  <a:pt x="20202" y="19823"/>
                  <a:pt x="19449" y="21600"/>
                </a:cubicBezTo>
                <a:cubicBezTo>
                  <a:pt x="18747" y="19591"/>
                  <a:pt x="17791" y="18072"/>
                  <a:pt x="16699" y="17230"/>
                </a:cubicBezTo>
                <a:cubicBezTo>
                  <a:pt x="15686" y="16448"/>
                  <a:pt x="14595" y="16280"/>
                  <a:pt x="13542" y="16742"/>
                </a:cubicBezTo>
                <a:cubicBezTo>
                  <a:pt x="12454" y="17383"/>
                  <a:pt x="11314" y="17491"/>
                  <a:pt x="10205" y="17058"/>
                </a:cubicBezTo>
                <a:cubicBezTo>
                  <a:pt x="8962" y="16573"/>
                  <a:pt x="7794" y="15426"/>
                  <a:pt x="6805" y="13718"/>
                </a:cubicBezTo>
                <a:cubicBezTo>
                  <a:pt x="6473" y="13526"/>
                  <a:pt x="6123" y="13547"/>
                  <a:pt x="5798" y="13781"/>
                </a:cubicBezTo>
                <a:cubicBezTo>
                  <a:pt x="5514" y="13984"/>
                  <a:pt x="5259" y="14341"/>
                  <a:pt x="5057" y="14817"/>
                </a:cubicBezTo>
                <a:cubicBezTo>
                  <a:pt x="4184" y="12698"/>
                  <a:pt x="3477" y="10282"/>
                  <a:pt x="2963" y="7665"/>
                </a:cubicBezTo>
                <a:cubicBezTo>
                  <a:pt x="2540" y="5516"/>
                  <a:pt x="2229" y="3179"/>
                  <a:pt x="1439" y="1583"/>
                </a:cubicBezTo>
                <a:cubicBezTo>
                  <a:pt x="1037" y="771"/>
                  <a:pt x="538" y="223"/>
                  <a:pt x="0" y="0"/>
                </a:cubicBezTo>
              </a:path>
            </a:pathLst>
          </a:custGeom>
          <a:ln w="76200">
            <a:solidFill>
              <a:srgbClr val="52A8F9"/>
            </a:solidFill>
            <a:headEnd type="oval"/>
            <a:tailEnd type="oval"/>
          </a:ln>
        </p:spPr>
        <p:txBody>
          <a:bodyPr lIns="50800" tIns="50800" rIns="50800" bIns="50800"/>
          <a:lstStyle/>
          <a:p>
            <a:endParaRPr dirty="0"/>
          </a:p>
        </p:txBody>
      </p:sp>
      <p:pic>
        <p:nvPicPr>
          <p:cNvPr id="177" name="pasted-image.png"/>
          <p:cNvPicPr>
            <a:picLocks noChangeAspect="1"/>
          </p:cNvPicPr>
          <p:nvPr/>
        </p:nvPicPr>
        <p:blipFill>
          <a:blip r:embed="rId7">
            <a:extLst/>
          </a:blip>
          <a:srcRect r="42855" b="51098"/>
          <a:stretch>
            <a:fillRect/>
          </a:stretch>
        </p:blipFill>
        <p:spPr>
          <a:xfrm>
            <a:off x="266742" y="528671"/>
            <a:ext cx="4774039" cy="1548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0021" y="962769"/>
            <a:ext cx="18018358" cy="862837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539650" y="5989871"/>
            <a:ext cx="5509990" cy="3573800"/>
          </a:xfrm>
          <a:prstGeom prst="rect">
            <a:avLst/>
          </a:prstGeom>
          <a:solidFill>
            <a:srgbClr val="FFFFFF">
              <a:alpha val="95000"/>
            </a:srgbClr>
          </a:solidFill>
          <a:ln w="25400">
            <a:solidFill>
              <a:srgbClr val="000000">
                <a:alpha val="95000"/>
              </a:srgbClr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/>
          <a:lstStyle/>
          <a:p>
            <a:pPr algn="l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83" name="Shape 183"/>
          <p:cNvSpPr/>
          <p:nvPr/>
        </p:nvSpPr>
        <p:spPr>
          <a:xfrm>
            <a:off x="748037" y="6011469"/>
            <a:ext cx="5263455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Структура торговли:</a:t>
            </a:r>
          </a:p>
          <a:p>
            <a:pPr algn="l">
              <a:spcBef>
                <a:spcPts val="900"/>
              </a:spcBef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Китай - ЕС: электроника, одежда, бытовые товары, лекарства </a:t>
            </a:r>
          </a:p>
          <a:p>
            <a:pPr algn="l">
              <a:spcBef>
                <a:spcPts val="1700"/>
              </a:spcBef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ЕС - Китай: продукты питания, вино, предметы роскоши, автомобильные запчасти</a:t>
            </a:r>
          </a:p>
        </p:txBody>
      </p:sp>
      <p:grpSp>
        <p:nvGrpSpPr>
          <p:cNvPr id="207" name="Group 207"/>
          <p:cNvGrpSpPr/>
          <p:nvPr/>
        </p:nvGrpSpPr>
        <p:grpSpPr>
          <a:xfrm>
            <a:off x="531149" y="2985799"/>
            <a:ext cx="5929973" cy="2859133"/>
            <a:chOff x="-2" y="0"/>
            <a:chExt cx="5929971" cy="2859132"/>
          </a:xfrm>
        </p:grpSpPr>
        <p:sp>
          <p:nvSpPr>
            <p:cNvPr id="184" name="Shape 184"/>
            <p:cNvSpPr/>
            <p:nvPr/>
          </p:nvSpPr>
          <p:spPr>
            <a:xfrm>
              <a:off x="-2" y="0"/>
              <a:ext cx="5522498" cy="2859132"/>
            </a:xfrm>
            <a:prstGeom prst="rect">
              <a:avLst/>
            </a:prstGeom>
            <a:solidFill>
              <a:srgbClr val="FFFFFF">
                <a:alpha val="95000"/>
              </a:srgbClr>
            </a:solidFill>
            <a:ln w="25400" cap="flat">
              <a:solidFill>
                <a:srgbClr val="000000">
                  <a:alpha val="95000"/>
                </a:srgbClr>
              </a:solidFill>
              <a:prstDash val="solid"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sp>
          <p:nvSpPr>
            <p:cNvPr id="185" name="Shape 185"/>
            <p:cNvSpPr/>
            <p:nvPr/>
          </p:nvSpPr>
          <p:spPr>
            <a:xfrm>
              <a:off x="895304" y="1861875"/>
              <a:ext cx="5034665" cy="425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2500"/>
                </a:spcBef>
                <a:defRPr sz="21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dirty="0"/>
                <a:t>таможня, смена колеи</a:t>
              </a:r>
            </a:p>
          </p:txBody>
        </p:sp>
        <p:pic>
          <p:nvPicPr>
            <p:cNvPr id="186" name="image10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2949" y="1160135"/>
              <a:ext cx="538976" cy="5389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1" name="Group 201"/>
            <p:cNvGrpSpPr/>
            <p:nvPr/>
          </p:nvGrpSpPr>
          <p:grpSpPr>
            <a:xfrm>
              <a:off x="317494" y="1884571"/>
              <a:ext cx="429771" cy="430465"/>
              <a:chOff x="0" y="0"/>
              <a:chExt cx="429769" cy="430463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-1" y="-1"/>
                <a:ext cx="429771" cy="430465"/>
              </a:xfrm>
              <a:prstGeom prst="ellipse">
                <a:avLst/>
              </a:prstGeom>
              <a:solidFill>
                <a:srgbClr val="FFFFFF"/>
              </a:solidFill>
              <a:ln w="63500" cap="flat">
                <a:solidFill>
                  <a:srgbClr val="FE5353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grpSp>
            <p:nvGrpSpPr>
              <p:cNvPr id="200" name="Group 200"/>
              <p:cNvGrpSpPr/>
              <p:nvPr/>
            </p:nvGrpSpPr>
            <p:grpSpPr>
              <a:xfrm>
                <a:off x="65309" y="166281"/>
                <a:ext cx="299148" cy="97899"/>
                <a:chOff x="0" y="-1"/>
                <a:chExt cx="299147" cy="97898"/>
              </a:xfrm>
            </p:grpSpPr>
            <p:grpSp>
              <p:nvGrpSpPr>
                <p:cNvPr id="190" name="Group 190"/>
                <p:cNvGrpSpPr/>
                <p:nvPr/>
              </p:nvGrpSpPr>
              <p:grpSpPr>
                <a:xfrm>
                  <a:off x="70012" y="-2"/>
                  <a:ext cx="84088" cy="97899"/>
                  <a:chOff x="0" y="0"/>
                  <a:chExt cx="84087" cy="97898"/>
                </a:xfrm>
              </p:grpSpPr>
              <p:sp>
                <p:nvSpPr>
                  <p:cNvPr id="188" name="Shape 188"/>
                  <p:cNvSpPr/>
                  <p:nvPr/>
                </p:nvSpPr>
                <p:spPr>
                  <a:xfrm>
                    <a:off x="-1" y="-1"/>
                    <a:ext cx="42118" cy="978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535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 dirty="0"/>
                  </a:p>
                </p:txBody>
              </p:sp>
              <p:sp>
                <p:nvSpPr>
                  <p:cNvPr id="189" name="Shape 189"/>
                  <p:cNvSpPr/>
                  <p:nvPr/>
                </p:nvSpPr>
                <p:spPr>
                  <a:xfrm>
                    <a:off x="41967" y="2"/>
                    <a:ext cx="42120" cy="9789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2160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E535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 dirty="0"/>
                  </a:p>
                </p:txBody>
              </p:sp>
            </p:grpSp>
            <p:grpSp>
              <p:nvGrpSpPr>
                <p:cNvPr id="193" name="Group 193"/>
                <p:cNvGrpSpPr/>
                <p:nvPr/>
              </p:nvGrpSpPr>
              <p:grpSpPr>
                <a:xfrm>
                  <a:off x="145164" y="-2"/>
                  <a:ext cx="84091" cy="97899"/>
                  <a:chOff x="0" y="0"/>
                  <a:chExt cx="84089" cy="97898"/>
                </a:xfrm>
              </p:grpSpPr>
              <p:sp>
                <p:nvSpPr>
                  <p:cNvPr id="191" name="Shape 191"/>
                  <p:cNvSpPr/>
                  <p:nvPr/>
                </p:nvSpPr>
                <p:spPr>
                  <a:xfrm>
                    <a:off x="-1" y="-1"/>
                    <a:ext cx="42120" cy="978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535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 dirty="0"/>
                  </a:p>
                </p:txBody>
              </p:sp>
              <p:sp>
                <p:nvSpPr>
                  <p:cNvPr id="192" name="Shape 192"/>
                  <p:cNvSpPr/>
                  <p:nvPr/>
                </p:nvSpPr>
                <p:spPr>
                  <a:xfrm>
                    <a:off x="41969" y="2"/>
                    <a:ext cx="42120" cy="9789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2160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FE535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 dirty="0"/>
                  </a:p>
                </p:txBody>
              </p:sp>
            </p:grpSp>
            <p:sp>
              <p:nvSpPr>
                <p:cNvPr id="194" name="Shape 194"/>
                <p:cNvSpPr/>
                <p:nvPr/>
              </p:nvSpPr>
              <p:spPr>
                <a:xfrm>
                  <a:off x="214895" y="1"/>
                  <a:ext cx="42118" cy="97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195" name="Shape 195"/>
                <p:cNvSpPr/>
                <p:nvPr/>
              </p:nvSpPr>
              <p:spPr>
                <a:xfrm>
                  <a:off x="256978" y="1"/>
                  <a:ext cx="42117" cy="97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196" name="Shape 196"/>
                <p:cNvSpPr/>
                <p:nvPr/>
              </p:nvSpPr>
              <p:spPr>
                <a:xfrm>
                  <a:off x="257029" y="3"/>
                  <a:ext cx="42118" cy="978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197" name="Shape 197"/>
                <p:cNvSpPr/>
                <p:nvPr/>
              </p:nvSpPr>
              <p:spPr>
                <a:xfrm>
                  <a:off x="-1" y="1"/>
                  <a:ext cx="42117" cy="97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198" name="Shape 198"/>
                <p:cNvSpPr/>
                <p:nvPr/>
              </p:nvSpPr>
              <p:spPr>
                <a:xfrm>
                  <a:off x="-1" y="3"/>
                  <a:ext cx="42117" cy="978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199" name="Shape 199"/>
                <p:cNvSpPr/>
                <p:nvPr/>
              </p:nvSpPr>
              <p:spPr>
                <a:xfrm>
                  <a:off x="42174" y="3"/>
                  <a:ext cx="42118" cy="978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</p:grpSp>
        </p:grpSp>
        <p:sp>
          <p:nvSpPr>
            <p:cNvPr id="202" name="Shape 202"/>
            <p:cNvSpPr/>
            <p:nvPr/>
          </p:nvSpPr>
          <p:spPr>
            <a:xfrm>
              <a:off x="896621" y="495295"/>
              <a:ext cx="4357404" cy="425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2500"/>
                </a:spcBef>
                <a:defRPr sz="21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dirty="0"/>
                <a:t>конечные точки маршрута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895304" y="1216685"/>
              <a:ext cx="5034665" cy="425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2500"/>
                </a:spcBef>
                <a:defRPr sz="21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dirty="0"/>
                <a:t>ключевые города</a:t>
              </a:r>
            </a:p>
          </p:txBody>
        </p:sp>
        <p:grpSp>
          <p:nvGrpSpPr>
            <p:cNvPr id="206" name="Group 206"/>
            <p:cNvGrpSpPr/>
            <p:nvPr/>
          </p:nvGrpSpPr>
          <p:grpSpPr>
            <a:xfrm>
              <a:off x="348316" y="547050"/>
              <a:ext cx="368241" cy="368837"/>
              <a:chOff x="0" y="-1"/>
              <a:chExt cx="368239" cy="368836"/>
            </a:xfrm>
          </p:grpSpPr>
          <p:sp>
            <p:nvSpPr>
              <p:cNvPr id="204" name="Shape 204"/>
              <p:cNvSpPr/>
              <p:nvPr/>
            </p:nvSpPr>
            <p:spPr>
              <a:xfrm>
                <a:off x="-1" y="-2"/>
                <a:ext cx="368241" cy="368837"/>
              </a:xfrm>
              <a:prstGeom prst="ellipse">
                <a:avLst/>
              </a:prstGeom>
              <a:solidFill>
                <a:srgbClr val="FFFFFF"/>
              </a:solidFill>
              <a:ln w="63500" cap="flat">
                <a:solidFill>
                  <a:srgbClr val="FE5353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pic>
            <p:nvPicPr>
              <p:cNvPr id="205" name="image11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76721" y="82956"/>
                <a:ext cx="214700" cy="2028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208" name="Shape 208"/>
          <p:cNvSpPr/>
          <p:nvPr/>
        </p:nvSpPr>
        <p:spPr>
          <a:xfrm>
            <a:off x="512032" y="2170921"/>
            <a:ext cx="23359942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4853887" y="287718"/>
            <a:ext cx="18979332" cy="1672378"/>
          </a:xfrm>
          <a:prstGeom prst="rect">
            <a:avLst/>
          </a:prstGeom>
        </p:spPr>
        <p:txBody>
          <a:bodyPr/>
          <a:lstStyle/>
          <a:p>
            <a:pPr defTabSz="636421">
              <a:defRPr sz="4200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Динамика развития Нового Контейнерного Шелкового Пути</a:t>
            </a:r>
          </a:p>
          <a:p>
            <a:pPr defTabSz="636421">
              <a:defRPr sz="3060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2011</a:t>
            </a:r>
            <a:r>
              <a:rPr b="0" dirty="0"/>
              <a:t>: первый регулярный железнодорожный маршрут Чунцин — Дуйсбург. Время в пути — 18 дней</a:t>
            </a:r>
          </a:p>
        </p:txBody>
      </p:sp>
      <p:sp>
        <p:nvSpPr>
          <p:cNvPr id="210" name="Shape 210"/>
          <p:cNvSpPr/>
          <p:nvPr/>
        </p:nvSpPr>
        <p:spPr>
          <a:xfrm>
            <a:off x="361863" y="9938493"/>
            <a:ext cx="23660274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spcBef>
                <a:spcPts val="1300"/>
              </a:spcBef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Немецкие производители автомобилей (Audi, BMW) используют новый маршрут для оптимизации производственных процессов: наиболее важные детали производятся на заводах в Германии, затем большими партиями отправляются на китайские автомобильные фабрики.</a:t>
            </a:r>
          </a:p>
          <a:p>
            <a:pPr>
              <a:spcBef>
                <a:spcPts val="1300"/>
              </a:spcBef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Польское сельское хозяйство получило мощный стимул к развитию благодаря открытию китайского рынка.             В 2010 г. Польша не экспортировала с/х продукты в Китай; в 2016 г. экспортный поток достиг $100 млн в год.</a:t>
            </a:r>
          </a:p>
          <a:p>
            <a:pPr>
              <a:spcBef>
                <a:spcPts val="1300"/>
              </a:spcBef>
              <a:defRPr sz="3000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Появление более эффективных способов доставки грузов становится стимулом для расширения торговли и появления новых статей экспорта.</a:t>
            </a:r>
          </a:p>
        </p:txBody>
      </p:sp>
      <p:sp>
        <p:nvSpPr>
          <p:cNvPr id="211" name="Shape 211"/>
          <p:cNvSpPr/>
          <p:nvPr/>
        </p:nvSpPr>
        <p:spPr>
          <a:xfrm>
            <a:off x="9868823" y="4273727"/>
            <a:ext cx="9446795" cy="351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885" y="19334"/>
                  <a:pt x="20108" y="17216"/>
                  <a:pt x="19276" y="15263"/>
                </a:cubicBezTo>
                <a:cubicBezTo>
                  <a:pt x="18469" y="13372"/>
                  <a:pt x="17613" y="11641"/>
                  <a:pt x="16713" y="10084"/>
                </a:cubicBezTo>
                <a:lnTo>
                  <a:pt x="15396" y="10121"/>
                </a:lnTo>
                <a:lnTo>
                  <a:pt x="13287" y="4950"/>
                </a:lnTo>
                <a:lnTo>
                  <a:pt x="11593" y="4090"/>
                </a:lnTo>
                <a:lnTo>
                  <a:pt x="11056" y="6519"/>
                </a:lnTo>
                <a:lnTo>
                  <a:pt x="9939" y="5043"/>
                </a:lnTo>
                <a:cubicBezTo>
                  <a:pt x="9470" y="3936"/>
                  <a:pt x="8963" y="2948"/>
                  <a:pt x="8426" y="2093"/>
                </a:cubicBezTo>
                <a:cubicBezTo>
                  <a:pt x="7907" y="1266"/>
                  <a:pt x="7362" y="565"/>
                  <a:pt x="6797" y="0"/>
                </a:cubicBezTo>
                <a:cubicBezTo>
                  <a:pt x="6211" y="364"/>
                  <a:pt x="5643" y="905"/>
                  <a:pt x="5102" y="1612"/>
                </a:cubicBezTo>
                <a:cubicBezTo>
                  <a:pt x="4585" y="2288"/>
                  <a:pt x="4097" y="3111"/>
                  <a:pt x="3646" y="4069"/>
                </a:cubicBezTo>
                <a:lnTo>
                  <a:pt x="2446" y="4192"/>
                </a:lnTo>
                <a:cubicBezTo>
                  <a:pt x="2046" y="3928"/>
                  <a:pt x="1633" y="3835"/>
                  <a:pt x="1223" y="3916"/>
                </a:cubicBezTo>
                <a:cubicBezTo>
                  <a:pt x="802" y="3999"/>
                  <a:pt x="389" y="4264"/>
                  <a:pt x="0" y="4702"/>
                </a:cubicBezTo>
              </a:path>
            </a:pathLst>
          </a:custGeom>
          <a:ln w="203200">
            <a:solidFill>
              <a:srgbClr val="FE5353"/>
            </a:solidFill>
            <a:miter lim="400000"/>
          </a:ln>
          <a:effectLst>
            <a:outerShdw blurRad="38100" dist="635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/>
          <a:lstStyle/>
          <a:p>
            <a:endParaRPr dirty="0"/>
          </a:p>
        </p:txBody>
      </p:sp>
      <p:pic>
        <p:nvPicPr>
          <p:cNvPr id="212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65578" y="3753136"/>
            <a:ext cx="387787" cy="387787"/>
          </a:xfrm>
          <a:prstGeom prst="rect">
            <a:avLst/>
          </a:prstGeom>
          <a:ln w="12700">
            <a:miter lim="400000"/>
          </a:ln>
          <a:effectLst>
            <a:outerShdw blurRad="38100" dist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13" name="Shape 213"/>
          <p:cNvSpPr/>
          <p:nvPr/>
        </p:nvSpPr>
        <p:spPr>
          <a:xfrm>
            <a:off x="9119941" y="4444785"/>
            <a:ext cx="1499114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Дуйсбург</a:t>
            </a:r>
          </a:p>
        </p:txBody>
      </p:sp>
      <p:sp>
        <p:nvSpPr>
          <p:cNvPr id="214" name="Shape 214"/>
          <p:cNvSpPr/>
          <p:nvPr/>
        </p:nvSpPr>
        <p:spPr>
          <a:xfrm>
            <a:off x="12418531" y="3489279"/>
            <a:ext cx="881877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Москва</a:t>
            </a:r>
          </a:p>
        </p:txBody>
      </p:sp>
      <p:pic>
        <p:nvPicPr>
          <p:cNvPr id="215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97305" y="5382133"/>
            <a:ext cx="387787" cy="387787"/>
          </a:xfrm>
          <a:prstGeom prst="rect">
            <a:avLst/>
          </a:prstGeom>
          <a:ln w="12700">
            <a:miter lim="400000"/>
          </a:ln>
          <a:effectLst>
            <a:outerShdw blurRad="38100" dist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16" name="Shape 216"/>
          <p:cNvSpPr/>
          <p:nvPr/>
        </p:nvSpPr>
        <p:spPr>
          <a:xfrm>
            <a:off x="16743432" y="5118275"/>
            <a:ext cx="895532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Урумчи</a:t>
            </a:r>
          </a:p>
        </p:txBody>
      </p:sp>
      <p:pic>
        <p:nvPicPr>
          <p:cNvPr id="217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23339" y="4563355"/>
            <a:ext cx="387787" cy="387788"/>
          </a:xfrm>
          <a:prstGeom prst="rect">
            <a:avLst/>
          </a:prstGeom>
          <a:ln w="12700">
            <a:miter lim="400000"/>
          </a:ln>
          <a:effectLst>
            <a:outerShdw blurRad="38100" dist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18" name="Shape 218"/>
          <p:cNvSpPr/>
          <p:nvPr/>
        </p:nvSpPr>
        <p:spPr>
          <a:xfrm>
            <a:off x="15302872" y="4238469"/>
            <a:ext cx="82872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Астана</a:t>
            </a:r>
          </a:p>
        </p:txBody>
      </p:sp>
      <p:sp>
        <p:nvSpPr>
          <p:cNvPr id="219" name="Shape 219"/>
          <p:cNvSpPr/>
          <p:nvPr/>
        </p:nvSpPr>
        <p:spPr>
          <a:xfrm>
            <a:off x="18752680" y="7886454"/>
            <a:ext cx="149911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Чунцин</a:t>
            </a:r>
          </a:p>
        </p:txBody>
      </p:sp>
      <p:sp>
        <p:nvSpPr>
          <p:cNvPr id="220" name="Shape 220"/>
          <p:cNvSpPr/>
          <p:nvPr/>
        </p:nvSpPr>
        <p:spPr>
          <a:xfrm>
            <a:off x="10515016" y="4125900"/>
            <a:ext cx="73396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Лодзь</a:t>
            </a:r>
          </a:p>
        </p:txBody>
      </p:sp>
      <p:grpSp>
        <p:nvGrpSpPr>
          <p:cNvPr id="235" name="Group 235"/>
          <p:cNvGrpSpPr/>
          <p:nvPr/>
        </p:nvGrpSpPr>
        <p:grpSpPr>
          <a:xfrm>
            <a:off x="11253766" y="4771531"/>
            <a:ext cx="309217" cy="309711"/>
            <a:chOff x="0" y="0"/>
            <a:chExt cx="309215" cy="309709"/>
          </a:xfrm>
        </p:grpSpPr>
        <p:sp>
          <p:nvSpPr>
            <p:cNvPr id="221" name="Shape 221"/>
            <p:cNvSpPr/>
            <p:nvPr/>
          </p:nvSpPr>
          <p:spPr>
            <a:xfrm>
              <a:off x="-1" y="-1"/>
              <a:ext cx="309216" cy="309711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E5353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234" name="Group 234"/>
            <p:cNvGrpSpPr/>
            <p:nvPr/>
          </p:nvGrpSpPr>
          <p:grpSpPr>
            <a:xfrm>
              <a:off x="46988" y="119635"/>
              <a:ext cx="215235" cy="70437"/>
              <a:chOff x="-1" y="-1"/>
              <a:chExt cx="215234" cy="70436"/>
            </a:xfrm>
          </p:grpSpPr>
          <p:grpSp>
            <p:nvGrpSpPr>
              <p:cNvPr id="224" name="Group 224"/>
              <p:cNvGrpSpPr/>
              <p:nvPr/>
            </p:nvGrpSpPr>
            <p:grpSpPr>
              <a:xfrm>
                <a:off x="50373" y="-2"/>
                <a:ext cx="60502" cy="70437"/>
                <a:chOff x="-1" y="0"/>
                <a:chExt cx="60501" cy="70436"/>
              </a:xfrm>
            </p:grpSpPr>
            <p:sp>
              <p:nvSpPr>
                <p:cNvPr id="222" name="Shape 222"/>
                <p:cNvSpPr/>
                <p:nvPr/>
              </p:nvSpPr>
              <p:spPr>
                <a:xfrm>
                  <a:off x="-2" y="-1"/>
                  <a:ext cx="30306" cy="70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223" name="Shape 223"/>
                <p:cNvSpPr/>
                <p:nvPr/>
              </p:nvSpPr>
              <p:spPr>
                <a:xfrm>
                  <a:off x="30195" y="-1"/>
                  <a:ext cx="30306" cy="70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</p:grpSp>
          <p:grpSp>
            <p:nvGrpSpPr>
              <p:cNvPr id="227" name="Group 227"/>
              <p:cNvGrpSpPr/>
              <p:nvPr/>
            </p:nvGrpSpPr>
            <p:grpSpPr>
              <a:xfrm>
                <a:off x="104445" y="-2"/>
                <a:ext cx="60503" cy="70437"/>
                <a:chOff x="0" y="0"/>
                <a:chExt cx="60501" cy="70436"/>
              </a:xfrm>
            </p:grpSpPr>
            <p:sp>
              <p:nvSpPr>
                <p:cNvPr id="225" name="Shape 225"/>
                <p:cNvSpPr/>
                <p:nvPr/>
              </p:nvSpPr>
              <p:spPr>
                <a:xfrm>
                  <a:off x="0" y="-1"/>
                  <a:ext cx="30304" cy="70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226" name="Shape 226"/>
                <p:cNvSpPr/>
                <p:nvPr/>
              </p:nvSpPr>
              <p:spPr>
                <a:xfrm>
                  <a:off x="30195" y="-1"/>
                  <a:ext cx="30307" cy="70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</p:grpSp>
          <p:sp>
            <p:nvSpPr>
              <p:cNvPr id="228" name="Shape 228"/>
              <p:cNvSpPr/>
              <p:nvPr/>
            </p:nvSpPr>
            <p:spPr>
              <a:xfrm>
                <a:off x="154614" y="0"/>
                <a:ext cx="30305" cy="7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184893" y="0"/>
                <a:ext cx="30304" cy="7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184930" y="0"/>
                <a:ext cx="30304" cy="7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31" name="Shape 231"/>
              <p:cNvSpPr/>
              <p:nvPr/>
            </p:nvSpPr>
            <p:spPr>
              <a:xfrm>
                <a:off x="-2" y="0"/>
                <a:ext cx="30304" cy="7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-2" y="0"/>
                <a:ext cx="30304" cy="7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30344" y="0"/>
                <a:ext cx="30303" cy="7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grpSp>
        <p:nvGrpSpPr>
          <p:cNvPr id="250" name="Group 250"/>
          <p:cNvGrpSpPr/>
          <p:nvPr/>
        </p:nvGrpSpPr>
        <p:grpSpPr>
          <a:xfrm>
            <a:off x="16417920" y="5701120"/>
            <a:ext cx="309217" cy="309713"/>
            <a:chOff x="0" y="0"/>
            <a:chExt cx="309215" cy="309712"/>
          </a:xfrm>
        </p:grpSpPr>
        <p:sp>
          <p:nvSpPr>
            <p:cNvPr id="236" name="Shape 236"/>
            <p:cNvSpPr/>
            <p:nvPr/>
          </p:nvSpPr>
          <p:spPr>
            <a:xfrm>
              <a:off x="-1" y="-1"/>
              <a:ext cx="309216" cy="309713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E5353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249" name="Group 249"/>
            <p:cNvGrpSpPr/>
            <p:nvPr/>
          </p:nvGrpSpPr>
          <p:grpSpPr>
            <a:xfrm>
              <a:off x="46988" y="119634"/>
              <a:ext cx="215235" cy="70441"/>
              <a:chOff x="-1" y="-1"/>
              <a:chExt cx="215234" cy="70439"/>
            </a:xfrm>
          </p:grpSpPr>
          <p:grpSp>
            <p:nvGrpSpPr>
              <p:cNvPr id="239" name="Group 239"/>
              <p:cNvGrpSpPr/>
              <p:nvPr/>
            </p:nvGrpSpPr>
            <p:grpSpPr>
              <a:xfrm>
                <a:off x="50373" y="-2"/>
                <a:ext cx="60502" cy="70440"/>
                <a:chOff x="-1" y="-1"/>
                <a:chExt cx="60501" cy="70439"/>
              </a:xfrm>
            </p:grpSpPr>
            <p:sp>
              <p:nvSpPr>
                <p:cNvPr id="237" name="Shape 237"/>
                <p:cNvSpPr/>
                <p:nvPr/>
              </p:nvSpPr>
              <p:spPr>
                <a:xfrm>
                  <a:off x="-2" y="-2"/>
                  <a:ext cx="30306" cy="70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238" name="Shape 238"/>
                <p:cNvSpPr/>
                <p:nvPr/>
              </p:nvSpPr>
              <p:spPr>
                <a:xfrm>
                  <a:off x="30195" y="-1"/>
                  <a:ext cx="30306" cy="70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</p:grpSp>
          <p:grpSp>
            <p:nvGrpSpPr>
              <p:cNvPr id="242" name="Group 242"/>
              <p:cNvGrpSpPr/>
              <p:nvPr/>
            </p:nvGrpSpPr>
            <p:grpSpPr>
              <a:xfrm>
                <a:off x="104445" y="-2"/>
                <a:ext cx="60503" cy="70440"/>
                <a:chOff x="0" y="-1"/>
                <a:chExt cx="60501" cy="70439"/>
              </a:xfrm>
            </p:grpSpPr>
            <p:sp>
              <p:nvSpPr>
                <p:cNvPr id="240" name="Shape 240"/>
                <p:cNvSpPr/>
                <p:nvPr/>
              </p:nvSpPr>
              <p:spPr>
                <a:xfrm>
                  <a:off x="0" y="-2"/>
                  <a:ext cx="30304" cy="70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241" name="Shape 241"/>
                <p:cNvSpPr/>
                <p:nvPr/>
              </p:nvSpPr>
              <p:spPr>
                <a:xfrm>
                  <a:off x="30195" y="-1"/>
                  <a:ext cx="30307" cy="70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</p:grpSp>
          <p:sp>
            <p:nvSpPr>
              <p:cNvPr id="243" name="Shape 243"/>
              <p:cNvSpPr/>
              <p:nvPr/>
            </p:nvSpPr>
            <p:spPr>
              <a:xfrm>
                <a:off x="154614" y="2"/>
                <a:ext cx="30305" cy="7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184893" y="2"/>
                <a:ext cx="30304" cy="7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184930" y="2"/>
                <a:ext cx="30304" cy="7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-2" y="2"/>
                <a:ext cx="30304" cy="7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-2" y="2"/>
                <a:ext cx="30304" cy="7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30344" y="2"/>
                <a:ext cx="30303" cy="7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grpSp>
        <p:nvGrpSpPr>
          <p:cNvPr id="253" name="Group 253"/>
          <p:cNvGrpSpPr/>
          <p:nvPr/>
        </p:nvGrpSpPr>
        <p:grpSpPr>
          <a:xfrm>
            <a:off x="9714891" y="4899265"/>
            <a:ext cx="309213" cy="309713"/>
            <a:chOff x="-1" y="-1"/>
            <a:chExt cx="309212" cy="309712"/>
          </a:xfrm>
        </p:grpSpPr>
        <p:sp>
          <p:nvSpPr>
            <p:cNvPr id="251" name="Shape 251"/>
            <p:cNvSpPr/>
            <p:nvPr/>
          </p:nvSpPr>
          <p:spPr>
            <a:xfrm>
              <a:off x="-2" y="-2"/>
              <a:ext cx="309213" cy="309713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E5353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252" name="image11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4423" y="69658"/>
              <a:ext cx="180285" cy="170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6" name="Group 256"/>
          <p:cNvGrpSpPr/>
          <p:nvPr/>
        </p:nvGrpSpPr>
        <p:grpSpPr>
          <a:xfrm>
            <a:off x="19168154" y="7622609"/>
            <a:ext cx="309215" cy="309715"/>
            <a:chOff x="0" y="0"/>
            <a:chExt cx="309213" cy="309713"/>
          </a:xfrm>
        </p:grpSpPr>
        <p:sp>
          <p:nvSpPr>
            <p:cNvPr id="254" name="Shape 254"/>
            <p:cNvSpPr/>
            <p:nvPr/>
          </p:nvSpPr>
          <p:spPr>
            <a:xfrm>
              <a:off x="-1" y="-1"/>
              <a:ext cx="309215" cy="309714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E5353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255" name="image11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4422" y="69659"/>
              <a:ext cx="180286" cy="1703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7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88101" y="4447744"/>
            <a:ext cx="387787" cy="387787"/>
          </a:xfrm>
          <a:prstGeom prst="rect">
            <a:avLst/>
          </a:prstGeom>
          <a:ln w="12700">
            <a:miter lim="400000"/>
          </a:ln>
          <a:effectLst>
            <a:outerShdw blurRad="38100" dist="635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58" name="pasted-image.png"/>
          <p:cNvPicPr>
            <a:picLocks noChangeAspect="1"/>
          </p:cNvPicPr>
          <p:nvPr/>
        </p:nvPicPr>
        <p:blipFill>
          <a:blip r:embed="rId6">
            <a:extLst/>
          </a:blip>
          <a:srcRect r="42855" b="51098"/>
          <a:stretch>
            <a:fillRect/>
          </a:stretch>
        </p:blipFill>
        <p:spPr>
          <a:xfrm>
            <a:off x="266742" y="528671"/>
            <a:ext cx="4774039" cy="1548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846" y="114287"/>
            <a:ext cx="24384005" cy="11676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96842" y="4012255"/>
            <a:ext cx="524786" cy="524786"/>
          </a:xfrm>
          <a:prstGeom prst="rect">
            <a:avLst/>
          </a:prstGeom>
          <a:ln w="12700">
            <a:miter lim="400000"/>
          </a:ln>
          <a:effectLst>
            <a:outerShdw blurRad="38100" dist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64" name="Shape 264"/>
          <p:cNvSpPr/>
          <p:nvPr/>
        </p:nvSpPr>
        <p:spPr>
          <a:xfrm>
            <a:off x="8362518" y="3666816"/>
            <a:ext cx="119342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Москва</a:t>
            </a:r>
          </a:p>
        </p:txBody>
      </p:sp>
      <p:pic>
        <p:nvPicPr>
          <p:cNvPr id="265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58908" y="6216753"/>
            <a:ext cx="524786" cy="524787"/>
          </a:xfrm>
          <a:prstGeom prst="rect">
            <a:avLst/>
          </a:prstGeom>
          <a:ln w="12700">
            <a:miter lim="400000"/>
          </a:ln>
          <a:effectLst>
            <a:outerShdw blurRad="38100" dist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66" name="Shape 266"/>
          <p:cNvSpPr/>
          <p:nvPr/>
        </p:nvSpPr>
        <p:spPr>
          <a:xfrm>
            <a:off x="14215345" y="5871314"/>
            <a:ext cx="121190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Урумчи</a:t>
            </a:r>
          </a:p>
        </p:txBody>
      </p:sp>
      <p:pic>
        <p:nvPicPr>
          <p:cNvPr id="267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64212" y="5108711"/>
            <a:ext cx="524786" cy="524786"/>
          </a:xfrm>
          <a:prstGeom prst="rect">
            <a:avLst/>
          </a:prstGeom>
          <a:ln w="12700">
            <a:miter lim="400000"/>
          </a:ln>
          <a:effectLst>
            <a:outerShdw blurRad="38100" dist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68" name="Shape 268"/>
          <p:cNvSpPr/>
          <p:nvPr/>
        </p:nvSpPr>
        <p:spPr>
          <a:xfrm>
            <a:off x="5696737" y="4946503"/>
            <a:ext cx="125675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Лодзь</a:t>
            </a:r>
          </a:p>
        </p:txBody>
      </p:sp>
      <p:sp>
        <p:nvSpPr>
          <p:cNvPr id="269" name="Shape 269"/>
          <p:cNvSpPr/>
          <p:nvPr/>
        </p:nvSpPr>
        <p:spPr>
          <a:xfrm>
            <a:off x="16932469" y="9606121"/>
            <a:ext cx="154689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Чунцин</a:t>
            </a:r>
          </a:p>
        </p:txBody>
      </p:sp>
      <p:sp>
        <p:nvSpPr>
          <p:cNvPr id="270" name="Shape 270"/>
          <p:cNvSpPr/>
          <p:nvPr/>
        </p:nvSpPr>
        <p:spPr>
          <a:xfrm>
            <a:off x="18575718" y="7804044"/>
            <a:ext cx="1527661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Далянь</a:t>
            </a:r>
          </a:p>
        </p:txBody>
      </p:sp>
      <p:sp>
        <p:nvSpPr>
          <p:cNvPr id="271" name="Shape 271"/>
          <p:cNvSpPr/>
          <p:nvPr/>
        </p:nvSpPr>
        <p:spPr>
          <a:xfrm>
            <a:off x="10257956" y="3656760"/>
            <a:ext cx="21306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Екатеринбург</a:t>
            </a:r>
          </a:p>
        </p:txBody>
      </p:sp>
      <p:pic>
        <p:nvPicPr>
          <p:cNvPr id="272" name="image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62943" y="4006281"/>
            <a:ext cx="520704" cy="520704"/>
          </a:xfrm>
          <a:prstGeom prst="rect">
            <a:avLst/>
          </a:prstGeom>
          <a:ln w="12700">
            <a:miter lim="400000"/>
          </a:ln>
          <a:effectLst>
            <a:outerShdw blurRad="38100" dist="63500" dir="5400000" rotWithShape="0">
              <a:srgbClr val="000000">
                <a:alpha val="50000"/>
              </a:srgbClr>
            </a:outerShdw>
          </a:effectLst>
        </p:spPr>
      </p:pic>
      <p:grpSp>
        <p:nvGrpSpPr>
          <p:cNvPr id="275" name="Group 275"/>
          <p:cNvGrpSpPr/>
          <p:nvPr/>
        </p:nvGrpSpPr>
        <p:grpSpPr>
          <a:xfrm>
            <a:off x="2758592" y="7573860"/>
            <a:ext cx="317509" cy="318021"/>
            <a:chOff x="0" y="0"/>
            <a:chExt cx="317507" cy="318020"/>
          </a:xfrm>
        </p:grpSpPr>
        <p:sp>
          <p:nvSpPr>
            <p:cNvPr id="273" name="Shape 273"/>
            <p:cNvSpPr/>
            <p:nvPr/>
          </p:nvSpPr>
          <p:spPr>
            <a:xfrm>
              <a:off x="-1" y="0"/>
              <a:ext cx="317509" cy="318021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9A826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274" name="image1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205" y="72496"/>
              <a:ext cx="183094" cy="173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8" name="Group 278"/>
          <p:cNvGrpSpPr/>
          <p:nvPr/>
        </p:nvGrpSpPr>
        <p:grpSpPr>
          <a:xfrm>
            <a:off x="4781595" y="6615979"/>
            <a:ext cx="317509" cy="318021"/>
            <a:chOff x="0" y="0"/>
            <a:chExt cx="317507" cy="318020"/>
          </a:xfrm>
        </p:grpSpPr>
        <p:sp>
          <p:nvSpPr>
            <p:cNvPr id="276" name="Shape 276"/>
            <p:cNvSpPr/>
            <p:nvPr/>
          </p:nvSpPr>
          <p:spPr>
            <a:xfrm>
              <a:off x="-1" y="-1"/>
              <a:ext cx="317509" cy="318021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9A826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277" name="image1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205" y="72496"/>
              <a:ext cx="183094" cy="173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1" name="Group 281"/>
          <p:cNvGrpSpPr/>
          <p:nvPr/>
        </p:nvGrpSpPr>
        <p:grpSpPr>
          <a:xfrm>
            <a:off x="4077193" y="6530061"/>
            <a:ext cx="317509" cy="318021"/>
            <a:chOff x="0" y="0"/>
            <a:chExt cx="317507" cy="318020"/>
          </a:xfrm>
        </p:grpSpPr>
        <p:sp>
          <p:nvSpPr>
            <p:cNvPr id="279" name="Shape 279"/>
            <p:cNvSpPr/>
            <p:nvPr/>
          </p:nvSpPr>
          <p:spPr>
            <a:xfrm>
              <a:off x="-1" y="0"/>
              <a:ext cx="317509" cy="318021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9A826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280" name="image1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205" y="72496"/>
              <a:ext cx="183094" cy="173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4" name="Group 284"/>
          <p:cNvGrpSpPr/>
          <p:nvPr/>
        </p:nvGrpSpPr>
        <p:grpSpPr>
          <a:xfrm>
            <a:off x="5234410" y="5108711"/>
            <a:ext cx="317509" cy="318021"/>
            <a:chOff x="0" y="0"/>
            <a:chExt cx="317507" cy="318020"/>
          </a:xfrm>
        </p:grpSpPr>
        <p:sp>
          <p:nvSpPr>
            <p:cNvPr id="282" name="Shape 282"/>
            <p:cNvSpPr/>
            <p:nvPr/>
          </p:nvSpPr>
          <p:spPr>
            <a:xfrm>
              <a:off x="-1" y="0"/>
              <a:ext cx="317509" cy="318021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9A826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283" name="image1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205" y="72496"/>
              <a:ext cx="183094" cy="173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7" name="Group 287"/>
          <p:cNvGrpSpPr/>
          <p:nvPr/>
        </p:nvGrpSpPr>
        <p:grpSpPr>
          <a:xfrm>
            <a:off x="4737267" y="5649149"/>
            <a:ext cx="317509" cy="318021"/>
            <a:chOff x="0" y="0"/>
            <a:chExt cx="317507" cy="318020"/>
          </a:xfrm>
        </p:grpSpPr>
        <p:sp>
          <p:nvSpPr>
            <p:cNvPr id="285" name="Shape 285"/>
            <p:cNvSpPr/>
            <p:nvPr/>
          </p:nvSpPr>
          <p:spPr>
            <a:xfrm>
              <a:off x="-1" y="-1"/>
              <a:ext cx="317509" cy="318021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9A826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286" name="image1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205" y="72496"/>
              <a:ext cx="183094" cy="173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8" name="Shape 288"/>
          <p:cNvSpPr/>
          <p:nvPr/>
        </p:nvSpPr>
        <p:spPr>
          <a:xfrm flipH="1">
            <a:off x="5093546" y="5820181"/>
            <a:ext cx="1056028" cy="84137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89" name="Shape 289"/>
          <p:cNvSpPr/>
          <p:nvPr/>
        </p:nvSpPr>
        <p:spPr>
          <a:xfrm flipH="1">
            <a:off x="5084385" y="5666530"/>
            <a:ext cx="998149" cy="1016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90" name="Shape 290"/>
          <p:cNvSpPr/>
          <p:nvPr/>
        </p:nvSpPr>
        <p:spPr>
          <a:xfrm flipH="1" flipV="1">
            <a:off x="5569622" y="5340441"/>
            <a:ext cx="538313" cy="2442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grpSp>
        <p:nvGrpSpPr>
          <p:cNvPr id="293" name="Group 293"/>
          <p:cNvGrpSpPr/>
          <p:nvPr/>
        </p:nvGrpSpPr>
        <p:grpSpPr>
          <a:xfrm>
            <a:off x="3884542" y="5557898"/>
            <a:ext cx="317509" cy="318021"/>
            <a:chOff x="0" y="0"/>
            <a:chExt cx="317507" cy="318020"/>
          </a:xfrm>
        </p:grpSpPr>
        <p:sp>
          <p:nvSpPr>
            <p:cNvPr id="291" name="Shape 291"/>
            <p:cNvSpPr/>
            <p:nvPr/>
          </p:nvSpPr>
          <p:spPr>
            <a:xfrm>
              <a:off x="-1" y="-1"/>
              <a:ext cx="317509" cy="318021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9A826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292" name="image1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205" y="72496"/>
              <a:ext cx="183094" cy="173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4" name="Shape 294"/>
          <p:cNvSpPr/>
          <p:nvPr/>
        </p:nvSpPr>
        <p:spPr>
          <a:xfrm flipH="1" flipV="1">
            <a:off x="4231105" y="5731960"/>
            <a:ext cx="477110" cy="508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95" name="Shape 295"/>
          <p:cNvSpPr/>
          <p:nvPr/>
        </p:nvSpPr>
        <p:spPr>
          <a:xfrm>
            <a:off x="16543347" y="4642371"/>
            <a:ext cx="147273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Улан-Удэ</a:t>
            </a:r>
          </a:p>
        </p:txBody>
      </p:sp>
      <p:sp>
        <p:nvSpPr>
          <p:cNvPr id="296" name="Shape 296"/>
          <p:cNvSpPr/>
          <p:nvPr/>
        </p:nvSpPr>
        <p:spPr>
          <a:xfrm>
            <a:off x="17208416" y="5673611"/>
            <a:ext cx="1318553" cy="1944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1" y="0"/>
                </a:moveTo>
                <a:lnTo>
                  <a:pt x="0" y="4955"/>
                </a:lnTo>
                <a:lnTo>
                  <a:pt x="10410" y="15885"/>
                </a:lnTo>
                <a:lnTo>
                  <a:pt x="21600" y="21600"/>
                </a:lnTo>
              </a:path>
            </a:pathLst>
          </a:custGeom>
          <a:ln w="203200">
            <a:solidFill>
              <a:srgbClr val="0087D1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/>
          <a:lstStyle/>
          <a:p>
            <a:endParaRPr dirty="0"/>
          </a:p>
        </p:txBody>
      </p:sp>
      <p:sp>
        <p:nvSpPr>
          <p:cNvPr id="297" name="Shape 297"/>
          <p:cNvSpPr/>
          <p:nvPr/>
        </p:nvSpPr>
        <p:spPr>
          <a:xfrm>
            <a:off x="8944308" y="4663761"/>
            <a:ext cx="10651743" cy="3082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23"/>
                </a:moveTo>
                <a:lnTo>
                  <a:pt x="1528" y="0"/>
                </a:lnTo>
                <a:lnTo>
                  <a:pt x="2705" y="1242"/>
                </a:lnTo>
                <a:lnTo>
                  <a:pt x="4948" y="182"/>
                </a:lnTo>
                <a:lnTo>
                  <a:pt x="6323" y="174"/>
                </a:lnTo>
                <a:lnTo>
                  <a:pt x="8261" y="2521"/>
                </a:lnTo>
                <a:lnTo>
                  <a:pt x="10850" y="2804"/>
                </a:lnTo>
                <a:lnTo>
                  <a:pt x="12744" y="634"/>
                </a:lnTo>
                <a:lnTo>
                  <a:pt x="15719" y="5852"/>
                </a:lnTo>
                <a:lnTo>
                  <a:pt x="15590" y="7984"/>
                </a:lnTo>
                <a:lnTo>
                  <a:pt x="18019" y="6298"/>
                </a:lnTo>
                <a:cubicBezTo>
                  <a:pt x="18388" y="6875"/>
                  <a:pt x="18747" y="7530"/>
                  <a:pt x="19092" y="8259"/>
                </a:cubicBezTo>
                <a:cubicBezTo>
                  <a:pt x="19428" y="8968"/>
                  <a:pt x="19751" y="9744"/>
                  <a:pt x="20059" y="10586"/>
                </a:cubicBezTo>
                <a:cubicBezTo>
                  <a:pt x="20344" y="11536"/>
                  <a:pt x="20618" y="12521"/>
                  <a:pt x="20882" y="13539"/>
                </a:cubicBezTo>
                <a:cubicBezTo>
                  <a:pt x="21131" y="14496"/>
                  <a:pt x="21370" y="15481"/>
                  <a:pt x="21600" y="16492"/>
                </a:cubicBezTo>
                <a:lnTo>
                  <a:pt x="21034" y="21600"/>
                </a:lnTo>
              </a:path>
            </a:pathLst>
          </a:custGeom>
          <a:ln w="203200">
            <a:solidFill>
              <a:srgbClr val="19237E"/>
            </a:solidFill>
          </a:ln>
          <a:effectLst>
            <a:outerShdw blurRad="38100" dist="635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/>
          <a:lstStyle/>
          <a:p>
            <a:endParaRPr dirty="0"/>
          </a:p>
        </p:txBody>
      </p:sp>
      <p:sp>
        <p:nvSpPr>
          <p:cNvPr id="298" name="Shape 298"/>
          <p:cNvSpPr/>
          <p:nvPr/>
        </p:nvSpPr>
        <p:spPr>
          <a:xfrm>
            <a:off x="6359583" y="4716762"/>
            <a:ext cx="11336668" cy="4753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794" y="19334"/>
                  <a:pt x="19918" y="17216"/>
                  <a:pt x="18979" y="15263"/>
                </a:cubicBezTo>
                <a:cubicBezTo>
                  <a:pt x="18070" y="13372"/>
                  <a:pt x="17104" y="11641"/>
                  <a:pt x="16089" y="10084"/>
                </a:cubicBezTo>
                <a:lnTo>
                  <a:pt x="14604" y="10121"/>
                </a:lnTo>
                <a:lnTo>
                  <a:pt x="12225" y="4950"/>
                </a:lnTo>
                <a:lnTo>
                  <a:pt x="10315" y="4090"/>
                </a:lnTo>
                <a:lnTo>
                  <a:pt x="9709" y="6519"/>
                </a:lnTo>
                <a:lnTo>
                  <a:pt x="8450" y="5043"/>
                </a:lnTo>
                <a:cubicBezTo>
                  <a:pt x="7921" y="3936"/>
                  <a:pt x="7350" y="2948"/>
                  <a:pt x="6744" y="2093"/>
                </a:cubicBezTo>
                <a:cubicBezTo>
                  <a:pt x="6159" y="1266"/>
                  <a:pt x="5544" y="565"/>
                  <a:pt x="4907" y="0"/>
                </a:cubicBezTo>
                <a:cubicBezTo>
                  <a:pt x="4246" y="364"/>
                  <a:pt x="3605" y="905"/>
                  <a:pt x="2996" y="1612"/>
                </a:cubicBezTo>
                <a:cubicBezTo>
                  <a:pt x="2413" y="2288"/>
                  <a:pt x="1862" y="3111"/>
                  <a:pt x="1353" y="4069"/>
                </a:cubicBezTo>
                <a:lnTo>
                  <a:pt x="0" y="4192"/>
                </a:lnTo>
              </a:path>
            </a:pathLst>
          </a:custGeom>
          <a:ln w="203200">
            <a:solidFill>
              <a:srgbClr val="FE5353"/>
            </a:solidFill>
            <a:miter lim="400000"/>
          </a:ln>
          <a:effectLst>
            <a:outerShdw blurRad="38100" dist="635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/>
          <a:lstStyle/>
          <a:p>
            <a:endParaRPr dirty="0"/>
          </a:p>
        </p:txBody>
      </p:sp>
      <p:grpSp>
        <p:nvGrpSpPr>
          <p:cNvPr id="313" name="Group 313"/>
          <p:cNvGrpSpPr/>
          <p:nvPr/>
        </p:nvGrpSpPr>
        <p:grpSpPr>
          <a:xfrm>
            <a:off x="13774835" y="6648435"/>
            <a:ext cx="418455" cy="419129"/>
            <a:chOff x="0" y="0"/>
            <a:chExt cx="418454" cy="419128"/>
          </a:xfrm>
        </p:grpSpPr>
        <p:sp>
          <p:nvSpPr>
            <p:cNvPr id="299" name="Shape 299"/>
            <p:cNvSpPr/>
            <p:nvPr/>
          </p:nvSpPr>
          <p:spPr>
            <a:xfrm>
              <a:off x="-1" y="-1"/>
              <a:ext cx="418455" cy="41912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E5353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312" name="Group 312"/>
            <p:cNvGrpSpPr/>
            <p:nvPr/>
          </p:nvGrpSpPr>
          <p:grpSpPr>
            <a:xfrm>
              <a:off x="63589" y="161902"/>
              <a:ext cx="291273" cy="95320"/>
              <a:chOff x="-1" y="-2"/>
              <a:chExt cx="291272" cy="95319"/>
            </a:xfrm>
          </p:grpSpPr>
          <p:grpSp>
            <p:nvGrpSpPr>
              <p:cNvPr id="302" name="Group 302"/>
              <p:cNvGrpSpPr/>
              <p:nvPr/>
            </p:nvGrpSpPr>
            <p:grpSpPr>
              <a:xfrm>
                <a:off x="68171" y="-3"/>
                <a:ext cx="81874" cy="95321"/>
                <a:chOff x="0" y="-1"/>
                <a:chExt cx="81872" cy="95319"/>
              </a:xfrm>
            </p:grpSpPr>
            <p:sp>
              <p:nvSpPr>
                <p:cNvPr id="300" name="Shape 300"/>
                <p:cNvSpPr/>
                <p:nvPr/>
              </p:nvSpPr>
              <p:spPr>
                <a:xfrm>
                  <a:off x="0" y="-2"/>
                  <a:ext cx="41008" cy="953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301" name="Shape 301"/>
                <p:cNvSpPr/>
                <p:nvPr/>
              </p:nvSpPr>
              <p:spPr>
                <a:xfrm>
                  <a:off x="40862" y="-2"/>
                  <a:ext cx="41011" cy="953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</p:grpSp>
          <p:grpSp>
            <p:nvGrpSpPr>
              <p:cNvPr id="305" name="Group 305"/>
              <p:cNvGrpSpPr/>
              <p:nvPr/>
            </p:nvGrpSpPr>
            <p:grpSpPr>
              <a:xfrm>
                <a:off x="141343" y="-3"/>
                <a:ext cx="81876" cy="95321"/>
                <a:chOff x="-1" y="-1"/>
                <a:chExt cx="81875" cy="95319"/>
              </a:xfrm>
            </p:grpSpPr>
            <p:sp>
              <p:nvSpPr>
                <p:cNvPr id="303" name="Shape 303"/>
                <p:cNvSpPr/>
                <p:nvPr/>
              </p:nvSpPr>
              <p:spPr>
                <a:xfrm>
                  <a:off x="-2" y="-2"/>
                  <a:ext cx="41012" cy="953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304" name="Shape 304"/>
                <p:cNvSpPr/>
                <p:nvPr/>
              </p:nvSpPr>
              <p:spPr>
                <a:xfrm>
                  <a:off x="40864" y="-2"/>
                  <a:ext cx="41011" cy="953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</p:grpSp>
          <p:sp>
            <p:nvSpPr>
              <p:cNvPr id="306" name="Shape 306"/>
              <p:cNvSpPr/>
              <p:nvPr/>
            </p:nvSpPr>
            <p:spPr>
              <a:xfrm>
                <a:off x="209238" y="0"/>
                <a:ext cx="41009" cy="9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250213" y="0"/>
                <a:ext cx="41009" cy="9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250263" y="2"/>
                <a:ext cx="41009" cy="95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-2" y="0"/>
                <a:ext cx="41010" cy="9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-2" y="2"/>
                <a:ext cx="41010" cy="95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11" name="Shape 311"/>
              <p:cNvSpPr/>
              <p:nvPr/>
            </p:nvSpPr>
            <p:spPr>
              <a:xfrm>
                <a:off x="41065" y="2"/>
                <a:ext cx="41008" cy="95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grpSp>
        <p:nvGrpSpPr>
          <p:cNvPr id="316" name="Group 316"/>
          <p:cNvGrpSpPr/>
          <p:nvPr/>
        </p:nvGrpSpPr>
        <p:grpSpPr>
          <a:xfrm>
            <a:off x="17496690" y="9248763"/>
            <a:ext cx="418451" cy="419129"/>
            <a:chOff x="0" y="0"/>
            <a:chExt cx="418449" cy="419128"/>
          </a:xfrm>
        </p:grpSpPr>
        <p:sp>
          <p:nvSpPr>
            <p:cNvPr id="314" name="Shape 314"/>
            <p:cNvSpPr/>
            <p:nvPr/>
          </p:nvSpPr>
          <p:spPr>
            <a:xfrm>
              <a:off x="-1" y="-1"/>
              <a:ext cx="418451" cy="41912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E5353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315" name="image11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7182" y="94268"/>
              <a:ext cx="243976" cy="2305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1" name="Group 331"/>
          <p:cNvGrpSpPr/>
          <p:nvPr/>
        </p:nvGrpSpPr>
        <p:grpSpPr>
          <a:xfrm>
            <a:off x="6786257" y="5390435"/>
            <a:ext cx="418455" cy="419129"/>
            <a:chOff x="0" y="0"/>
            <a:chExt cx="418454" cy="419128"/>
          </a:xfrm>
        </p:grpSpPr>
        <p:sp>
          <p:nvSpPr>
            <p:cNvPr id="317" name="Shape 317"/>
            <p:cNvSpPr/>
            <p:nvPr/>
          </p:nvSpPr>
          <p:spPr>
            <a:xfrm>
              <a:off x="-1" y="-1"/>
              <a:ext cx="418455" cy="41912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E5353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330" name="Group 330"/>
            <p:cNvGrpSpPr/>
            <p:nvPr/>
          </p:nvGrpSpPr>
          <p:grpSpPr>
            <a:xfrm>
              <a:off x="63589" y="161903"/>
              <a:ext cx="291273" cy="95318"/>
              <a:chOff x="-1" y="-2"/>
              <a:chExt cx="291272" cy="95317"/>
            </a:xfrm>
          </p:grpSpPr>
          <p:grpSp>
            <p:nvGrpSpPr>
              <p:cNvPr id="320" name="Group 320"/>
              <p:cNvGrpSpPr/>
              <p:nvPr/>
            </p:nvGrpSpPr>
            <p:grpSpPr>
              <a:xfrm>
                <a:off x="68171" y="-3"/>
                <a:ext cx="81874" cy="95319"/>
                <a:chOff x="0" y="-1"/>
                <a:chExt cx="81872" cy="95317"/>
              </a:xfrm>
            </p:grpSpPr>
            <p:sp>
              <p:nvSpPr>
                <p:cNvPr id="318" name="Shape 318"/>
                <p:cNvSpPr/>
                <p:nvPr/>
              </p:nvSpPr>
              <p:spPr>
                <a:xfrm>
                  <a:off x="0" y="-2"/>
                  <a:ext cx="41008" cy="953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319" name="Shape 319"/>
                <p:cNvSpPr/>
                <p:nvPr/>
              </p:nvSpPr>
              <p:spPr>
                <a:xfrm>
                  <a:off x="40862" y="-1"/>
                  <a:ext cx="41011" cy="95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</p:grpSp>
          <p:grpSp>
            <p:nvGrpSpPr>
              <p:cNvPr id="323" name="Group 323"/>
              <p:cNvGrpSpPr/>
              <p:nvPr/>
            </p:nvGrpSpPr>
            <p:grpSpPr>
              <a:xfrm>
                <a:off x="141343" y="-3"/>
                <a:ext cx="81876" cy="95319"/>
                <a:chOff x="-1" y="-1"/>
                <a:chExt cx="81875" cy="95317"/>
              </a:xfrm>
            </p:grpSpPr>
            <p:sp>
              <p:nvSpPr>
                <p:cNvPr id="321" name="Shape 321"/>
                <p:cNvSpPr/>
                <p:nvPr/>
              </p:nvSpPr>
              <p:spPr>
                <a:xfrm>
                  <a:off x="-2" y="-2"/>
                  <a:ext cx="41012" cy="953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322" name="Shape 322"/>
                <p:cNvSpPr/>
                <p:nvPr/>
              </p:nvSpPr>
              <p:spPr>
                <a:xfrm>
                  <a:off x="40864" y="-1"/>
                  <a:ext cx="41011" cy="95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E535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</p:grpSp>
          <p:sp>
            <p:nvSpPr>
              <p:cNvPr id="324" name="Shape 324"/>
              <p:cNvSpPr/>
              <p:nvPr/>
            </p:nvSpPr>
            <p:spPr>
              <a:xfrm>
                <a:off x="209238" y="1"/>
                <a:ext cx="41009" cy="95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25" name="Shape 325"/>
              <p:cNvSpPr/>
              <p:nvPr/>
            </p:nvSpPr>
            <p:spPr>
              <a:xfrm>
                <a:off x="250213" y="1"/>
                <a:ext cx="41009" cy="95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26" name="Shape 326"/>
              <p:cNvSpPr/>
              <p:nvPr/>
            </p:nvSpPr>
            <p:spPr>
              <a:xfrm>
                <a:off x="250263" y="1"/>
                <a:ext cx="41009" cy="95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27" name="Shape 327"/>
              <p:cNvSpPr/>
              <p:nvPr/>
            </p:nvSpPr>
            <p:spPr>
              <a:xfrm>
                <a:off x="-2" y="1"/>
                <a:ext cx="41010" cy="95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28" name="Shape 328"/>
              <p:cNvSpPr/>
              <p:nvPr/>
            </p:nvSpPr>
            <p:spPr>
              <a:xfrm>
                <a:off x="-2" y="1"/>
                <a:ext cx="41010" cy="95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29" name="Shape 329"/>
              <p:cNvSpPr/>
              <p:nvPr/>
            </p:nvSpPr>
            <p:spPr>
              <a:xfrm>
                <a:off x="41065" y="1"/>
                <a:ext cx="41008" cy="95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53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grpSp>
        <p:nvGrpSpPr>
          <p:cNvPr id="334" name="Group 334"/>
          <p:cNvGrpSpPr/>
          <p:nvPr/>
        </p:nvGrpSpPr>
        <p:grpSpPr>
          <a:xfrm>
            <a:off x="6115888" y="5449838"/>
            <a:ext cx="418451" cy="419131"/>
            <a:chOff x="0" y="-1"/>
            <a:chExt cx="418449" cy="419129"/>
          </a:xfrm>
        </p:grpSpPr>
        <p:sp>
          <p:nvSpPr>
            <p:cNvPr id="332" name="Shape 332"/>
            <p:cNvSpPr/>
            <p:nvPr/>
          </p:nvSpPr>
          <p:spPr>
            <a:xfrm>
              <a:off x="-1" y="-2"/>
              <a:ext cx="418451" cy="419131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E5353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333" name="image11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7182" y="94268"/>
              <a:ext cx="243976" cy="2305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9" name="Group 349"/>
          <p:cNvGrpSpPr/>
          <p:nvPr/>
        </p:nvGrpSpPr>
        <p:grpSpPr>
          <a:xfrm>
            <a:off x="18266871" y="5743150"/>
            <a:ext cx="418455" cy="419129"/>
            <a:chOff x="0" y="0"/>
            <a:chExt cx="418454" cy="419128"/>
          </a:xfrm>
        </p:grpSpPr>
        <p:sp>
          <p:nvSpPr>
            <p:cNvPr id="335" name="Shape 335"/>
            <p:cNvSpPr/>
            <p:nvPr/>
          </p:nvSpPr>
          <p:spPr>
            <a:xfrm>
              <a:off x="-1" y="-1"/>
              <a:ext cx="418455" cy="41912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19237E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348" name="Group 348"/>
            <p:cNvGrpSpPr/>
            <p:nvPr/>
          </p:nvGrpSpPr>
          <p:grpSpPr>
            <a:xfrm>
              <a:off x="63589" y="161902"/>
              <a:ext cx="291273" cy="95320"/>
              <a:chOff x="-1" y="-2"/>
              <a:chExt cx="291272" cy="95319"/>
            </a:xfrm>
          </p:grpSpPr>
          <p:grpSp>
            <p:nvGrpSpPr>
              <p:cNvPr id="338" name="Group 338"/>
              <p:cNvGrpSpPr/>
              <p:nvPr/>
            </p:nvGrpSpPr>
            <p:grpSpPr>
              <a:xfrm>
                <a:off x="68171" y="-3"/>
                <a:ext cx="81874" cy="95321"/>
                <a:chOff x="0" y="-1"/>
                <a:chExt cx="81872" cy="95319"/>
              </a:xfrm>
            </p:grpSpPr>
            <p:sp>
              <p:nvSpPr>
                <p:cNvPr id="336" name="Shape 336"/>
                <p:cNvSpPr/>
                <p:nvPr/>
              </p:nvSpPr>
              <p:spPr>
                <a:xfrm>
                  <a:off x="0" y="-2"/>
                  <a:ext cx="41008" cy="953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237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337" name="Shape 337"/>
                <p:cNvSpPr/>
                <p:nvPr/>
              </p:nvSpPr>
              <p:spPr>
                <a:xfrm>
                  <a:off x="40862" y="-2"/>
                  <a:ext cx="41011" cy="953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19237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</p:grpSp>
          <p:grpSp>
            <p:nvGrpSpPr>
              <p:cNvPr id="341" name="Group 341"/>
              <p:cNvGrpSpPr/>
              <p:nvPr/>
            </p:nvGrpSpPr>
            <p:grpSpPr>
              <a:xfrm>
                <a:off x="141343" y="-3"/>
                <a:ext cx="81876" cy="95321"/>
                <a:chOff x="-1" y="-1"/>
                <a:chExt cx="81875" cy="95319"/>
              </a:xfrm>
            </p:grpSpPr>
            <p:sp>
              <p:nvSpPr>
                <p:cNvPr id="339" name="Shape 339"/>
                <p:cNvSpPr/>
                <p:nvPr/>
              </p:nvSpPr>
              <p:spPr>
                <a:xfrm>
                  <a:off x="-2" y="-2"/>
                  <a:ext cx="41012" cy="953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237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  <p:sp>
              <p:nvSpPr>
                <p:cNvPr id="340" name="Shape 340"/>
                <p:cNvSpPr/>
                <p:nvPr/>
              </p:nvSpPr>
              <p:spPr>
                <a:xfrm>
                  <a:off x="40864" y="-2"/>
                  <a:ext cx="41011" cy="953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19237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dirty="0"/>
                </a:p>
              </p:txBody>
            </p:sp>
          </p:grpSp>
          <p:sp>
            <p:nvSpPr>
              <p:cNvPr id="342" name="Shape 342"/>
              <p:cNvSpPr/>
              <p:nvPr/>
            </p:nvSpPr>
            <p:spPr>
              <a:xfrm>
                <a:off x="209238" y="0"/>
                <a:ext cx="41009" cy="9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23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43" name="Shape 343"/>
              <p:cNvSpPr/>
              <p:nvPr/>
            </p:nvSpPr>
            <p:spPr>
              <a:xfrm>
                <a:off x="250213" y="0"/>
                <a:ext cx="41009" cy="9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23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44" name="Shape 344"/>
              <p:cNvSpPr/>
              <p:nvPr/>
            </p:nvSpPr>
            <p:spPr>
              <a:xfrm>
                <a:off x="250263" y="2"/>
                <a:ext cx="41009" cy="95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923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45" name="Shape 345"/>
              <p:cNvSpPr/>
              <p:nvPr/>
            </p:nvSpPr>
            <p:spPr>
              <a:xfrm>
                <a:off x="-2" y="0"/>
                <a:ext cx="41010" cy="9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23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46" name="Shape 346"/>
              <p:cNvSpPr/>
              <p:nvPr/>
            </p:nvSpPr>
            <p:spPr>
              <a:xfrm>
                <a:off x="-2" y="2"/>
                <a:ext cx="41010" cy="95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923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41065" y="2"/>
                <a:ext cx="41008" cy="95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923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grpSp>
        <p:nvGrpSpPr>
          <p:cNvPr id="352" name="Group 352"/>
          <p:cNvGrpSpPr/>
          <p:nvPr/>
        </p:nvGrpSpPr>
        <p:grpSpPr>
          <a:xfrm>
            <a:off x="19125442" y="7522976"/>
            <a:ext cx="419107" cy="419787"/>
            <a:chOff x="0" y="0"/>
            <a:chExt cx="419106" cy="419786"/>
          </a:xfrm>
        </p:grpSpPr>
        <p:sp>
          <p:nvSpPr>
            <p:cNvPr id="350" name="Shape 350"/>
            <p:cNvSpPr/>
            <p:nvPr/>
          </p:nvSpPr>
          <p:spPr>
            <a:xfrm>
              <a:off x="-1" y="-1"/>
              <a:ext cx="419107" cy="419787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19237E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351" name="image14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900" y="95875"/>
              <a:ext cx="241304" cy="2280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53" name="image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019364" y="5007369"/>
            <a:ext cx="520704" cy="520704"/>
          </a:xfrm>
          <a:prstGeom prst="rect">
            <a:avLst/>
          </a:prstGeom>
          <a:ln w="12700">
            <a:miter lim="400000"/>
          </a:ln>
          <a:effectLst>
            <a:outerShdw blurRad="38100" dist="63500" dir="5400000" rotWithShape="0">
              <a:srgbClr val="000000">
                <a:alpha val="50000"/>
              </a:srgbClr>
            </a:outerShdw>
          </a:effectLst>
        </p:spPr>
      </p:pic>
      <p:grpSp>
        <p:nvGrpSpPr>
          <p:cNvPr id="366" name="Group 366"/>
          <p:cNvGrpSpPr/>
          <p:nvPr/>
        </p:nvGrpSpPr>
        <p:grpSpPr>
          <a:xfrm>
            <a:off x="16993784" y="5864951"/>
            <a:ext cx="418451" cy="419129"/>
            <a:chOff x="0" y="0"/>
            <a:chExt cx="418449" cy="419128"/>
          </a:xfrm>
        </p:grpSpPr>
        <p:sp>
          <p:nvSpPr>
            <p:cNvPr id="354" name="Shape 354"/>
            <p:cNvSpPr/>
            <p:nvPr/>
          </p:nvSpPr>
          <p:spPr>
            <a:xfrm>
              <a:off x="-1" y="-1"/>
              <a:ext cx="418451" cy="41912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0087D1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357" name="Group 357"/>
            <p:cNvGrpSpPr/>
            <p:nvPr/>
          </p:nvGrpSpPr>
          <p:grpSpPr>
            <a:xfrm>
              <a:off x="131761" y="161905"/>
              <a:ext cx="81874" cy="95315"/>
              <a:chOff x="0" y="-1"/>
              <a:chExt cx="81873" cy="95314"/>
            </a:xfrm>
          </p:grpSpPr>
          <p:sp>
            <p:nvSpPr>
              <p:cNvPr id="355" name="Shape 355"/>
              <p:cNvSpPr/>
              <p:nvPr/>
            </p:nvSpPr>
            <p:spPr>
              <a:xfrm>
                <a:off x="0" y="-2"/>
                <a:ext cx="41009" cy="9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7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56" name="Shape 356"/>
              <p:cNvSpPr/>
              <p:nvPr/>
            </p:nvSpPr>
            <p:spPr>
              <a:xfrm>
                <a:off x="40863" y="0"/>
                <a:ext cx="41011" cy="95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87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  <p:sp>
          <p:nvSpPr>
            <p:cNvPr id="358" name="Shape 358"/>
            <p:cNvSpPr/>
            <p:nvPr/>
          </p:nvSpPr>
          <p:spPr>
            <a:xfrm>
              <a:off x="204934" y="161908"/>
              <a:ext cx="41008" cy="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59" name="Shape 359"/>
            <p:cNvSpPr/>
            <p:nvPr/>
          </p:nvSpPr>
          <p:spPr>
            <a:xfrm>
              <a:off x="245796" y="161908"/>
              <a:ext cx="41008" cy="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87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60" name="Shape 360"/>
            <p:cNvSpPr/>
            <p:nvPr/>
          </p:nvSpPr>
          <p:spPr>
            <a:xfrm>
              <a:off x="272826" y="161908"/>
              <a:ext cx="41008" cy="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61" name="Shape 361"/>
            <p:cNvSpPr/>
            <p:nvPr/>
          </p:nvSpPr>
          <p:spPr>
            <a:xfrm>
              <a:off x="313800" y="161908"/>
              <a:ext cx="41008" cy="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62" name="Shape 362"/>
            <p:cNvSpPr/>
            <p:nvPr/>
          </p:nvSpPr>
          <p:spPr>
            <a:xfrm>
              <a:off x="313850" y="161908"/>
              <a:ext cx="41008" cy="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87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63" name="Shape 363"/>
            <p:cNvSpPr/>
            <p:nvPr/>
          </p:nvSpPr>
          <p:spPr>
            <a:xfrm>
              <a:off x="63591" y="161908"/>
              <a:ext cx="41008" cy="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64" name="Shape 364"/>
            <p:cNvSpPr/>
            <p:nvPr/>
          </p:nvSpPr>
          <p:spPr>
            <a:xfrm>
              <a:off x="63591" y="161908"/>
              <a:ext cx="41008" cy="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87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65" name="Shape 365"/>
            <p:cNvSpPr/>
            <p:nvPr/>
          </p:nvSpPr>
          <p:spPr>
            <a:xfrm>
              <a:off x="104656" y="161908"/>
              <a:ext cx="41008" cy="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87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grpSp>
        <p:nvGrpSpPr>
          <p:cNvPr id="379" name="Group 379"/>
          <p:cNvGrpSpPr/>
          <p:nvPr/>
        </p:nvGrpSpPr>
        <p:grpSpPr>
          <a:xfrm>
            <a:off x="17582990" y="6863865"/>
            <a:ext cx="418451" cy="419129"/>
            <a:chOff x="0" y="0"/>
            <a:chExt cx="418449" cy="419128"/>
          </a:xfrm>
        </p:grpSpPr>
        <p:sp>
          <p:nvSpPr>
            <p:cNvPr id="367" name="Shape 367"/>
            <p:cNvSpPr/>
            <p:nvPr/>
          </p:nvSpPr>
          <p:spPr>
            <a:xfrm>
              <a:off x="-1" y="-1"/>
              <a:ext cx="418451" cy="41912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0087D1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370" name="Group 370"/>
            <p:cNvGrpSpPr/>
            <p:nvPr/>
          </p:nvGrpSpPr>
          <p:grpSpPr>
            <a:xfrm>
              <a:off x="131761" y="161905"/>
              <a:ext cx="81874" cy="95315"/>
              <a:chOff x="0" y="-1"/>
              <a:chExt cx="81873" cy="95314"/>
            </a:xfrm>
          </p:grpSpPr>
          <p:sp>
            <p:nvSpPr>
              <p:cNvPr id="368" name="Shape 368"/>
              <p:cNvSpPr/>
              <p:nvPr/>
            </p:nvSpPr>
            <p:spPr>
              <a:xfrm>
                <a:off x="0" y="-2"/>
                <a:ext cx="41009" cy="9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7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40863" y="0"/>
                <a:ext cx="41011" cy="95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87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  <p:sp>
          <p:nvSpPr>
            <p:cNvPr id="371" name="Shape 371"/>
            <p:cNvSpPr/>
            <p:nvPr/>
          </p:nvSpPr>
          <p:spPr>
            <a:xfrm>
              <a:off x="204934" y="161908"/>
              <a:ext cx="41008" cy="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72" name="Shape 372"/>
            <p:cNvSpPr/>
            <p:nvPr/>
          </p:nvSpPr>
          <p:spPr>
            <a:xfrm>
              <a:off x="245796" y="161908"/>
              <a:ext cx="41008" cy="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87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73" name="Shape 373"/>
            <p:cNvSpPr/>
            <p:nvPr/>
          </p:nvSpPr>
          <p:spPr>
            <a:xfrm>
              <a:off x="272826" y="161908"/>
              <a:ext cx="41008" cy="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74" name="Shape 374"/>
            <p:cNvSpPr/>
            <p:nvPr/>
          </p:nvSpPr>
          <p:spPr>
            <a:xfrm>
              <a:off x="313800" y="161908"/>
              <a:ext cx="41008" cy="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75" name="Shape 375"/>
            <p:cNvSpPr/>
            <p:nvPr/>
          </p:nvSpPr>
          <p:spPr>
            <a:xfrm>
              <a:off x="313850" y="161908"/>
              <a:ext cx="41008" cy="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87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76" name="Shape 376"/>
            <p:cNvSpPr/>
            <p:nvPr/>
          </p:nvSpPr>
          <p:spPr>
            <a:xfrm>
              <a:off x="63591" y="161908"/>
              <a:ext cx="41008" cy="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77" name="Shape 377"/>
            <p:cNvSpPr/>
            <p:nvPr/>
          </p:nvSpPr>
          <p:spPr>
            <a:xfrm>
              <a:off x="63591" y="161908"/>
              <a:ext cx="41008" cy="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87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78" name="Shape 378"/>
            <p:cNvSpPr/>
            <p:nvPr/>
          </p:nvSpPr>
          <p:spPr>
            <a:xfrm>
              <a:off x="104656" y="161908"/>
              <a:ext cx="41008" cy="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87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grpSp>
        <p:nvGrpSpPr>
          <p:cNvPr id="382" name="Group 382"/>
          <p:cNvGrpSpPr/>
          <p:nvPr/>
        </p:nvGrpSpPr>
        <p:grpSpPr>
          <a:xfrm>
            <a:off x="18266873" y="7363498"/>
            <a:ext cx="418451" cy="419129"/>
            <a:chOff x="0" y="0"/>
            <a:chExt cx="418449" cy="419128"/>
          </a:xfrm>
        </p:grpSpPr>
        <p:sp>
          <p:nvSpPr>
            <p:cNvPr id="380" name="Shape 380"/>
            <p:cNvSpPr/>
            <p:nvPr/>
          </p:nvSpPr>
          <p:spPr>
            <a:xfrm>
              <a:off x="-1" y="-1"/>
              <a:ext cx="418451" cy="41912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0087D1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381" name="image15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8572" y="95547"/>
              <a:ext cx="241305" cy="22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3" name="Shape 383"/>
          <p:cNvSpPr/>
          <p:nvPr/>
        </p:nvSpPr>
        <p:spPr>
          <a:xfrm>
            <a:off x="18171243" y="6935164"/>
            <a:ext cx="1308050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Пекин</a:t>
            </a:r>
          </a:p>
        </p:txBody>
      </p:sp>
      <p:sp>
        <p:nvSpPr>
          <p:cNvPr id="384" name="Shape 384"/>
          <p:cNvSpPr/>
          <p:nvPr/>
        </p:nvSpPr>
        <p:spPr>
          <a:xfrm>
            <a:off x="14267369" y="7723564"/>
            <a:ext cx="200907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rgbClr val="FE5353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49,3%</a:t>
            </a:r>
          </a:p>
        </p:txBody>
      </p:sp>
      <p:sp>
        <p:nvSpPr>
          <p:cNvPr id="385" name="Shape 385"/>
          <p:cNvSpPr/>
          <p:nvPr/>
        </p:nvSpPr>
        <p:spPr>
          <a:xfrm>
            <a:off x="16121481" y="6495589"/>
            <a:ext cx="154296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rgbClr val="0087D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6,2%</a:t>
            </a:r>
          </a:p>
        </p:txBody>
      </p:sp>
      <p:sp>
        <p:nvSpPr>
          <p:cNvPr id="386" name="Shape 386"/>
          <p:cNvSpPr/>
          <p:nvPr/>
        </p:nvSpPr>
        <p:spPr>
          <a:xfrm>
            <a:off x="18978764" y="5986865"/>
            <a:ext cx="200907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>
                <a:solidFill>
                  <a:srgbClr val="1923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25,6%</a:t>
            </a:r>
          </a:p>
        </p:txBody>
      </p:sp>
      <p:sp>
        <p:nvSpPr>
          <p:cNvPr id="387" name="Shape 387"/>
          <p:cNvSpPr/>
          <p:nvPr/>
        </p:nvSpPr>
        <p:spPr>
          <a:xfrm>
            <a:off x="512032" y="2170921"/>
            <a:ext cx="23359942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88" name="Shape 388"/>
          <p:cNvSpPr/>
          <p:nvPr/>
        </p:nvSpPr>
        <p:spPr>
          <a:xfrm flipH="1">
            <a:off x="4407159" y="5744767"/>
            <a:ext cx="1692616" cy="84254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89" name="Shape 389"/>
          <p:cNvSpPr/>
          <p:nvPr/>
        </p:nvSpPr>
        <p:spPr>
          <a:xfrm flipH="1">
            <a:off x="3067367" y="6803927"/>
            <a:ext cx="1017927" cy="80327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90" name="Shape 390"/>
          <p:cNvSpPr/>
          <p:nvPr/>
        </p:nvSpPr>
        <p:spPr>
          <a:xfrm>
            <a:off x="527050" y="8148821"/>
            <a:ext cx="6098560" cy="341730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/>
          <a:lstStyle/>
          <a:p>
            <a:pPr algn="l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grpSp>
        <p:nvGrpSpPr>
          <p:cNvPr id="394" name="Group 394"/>
          <p:cNvGrpSpPr/>
          <p:nvPr/>
        </p:nvGrpSpPr>
        <p:grpSpPr>
          <a:xfrm>
            <a:off x="6748605" y="8148816"/>
            <a:ext cx="8225534" cy="3417307"/>
            <a:chOff x="0" y="-1"/>
            <a:chExt cx="8225533" cy="3417306"/>
          </a:xfrm>
        </p:grpSpPr>
        <p:sp>
          <p:nvSpPr>
            <p:cNvPr id="391" name="Shape 391"/>
            <p:cNvSpPr/>
            <p:nvPr/>
          </p:nvSpPr>
          <p:spPr>
            <a:xfrm>
              <a:off x="0" y="-1"/>
              <a:ext cx="7799427" cy="341730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dirty="0"/>
            </a:p>
          </p:txBody>
        </p:sp>
        <p:graphicFrame>
          <p:nvGraphicFramePr>
            <p:cNvPr id="392" name="Chart 392"/>
            <p:cNvGraphicFramePr/>
            <p:nvPr/>
          </p:nvGraphicFramePr>
          <p:xfrm>
            <a:off x="701310" y="531496"/>
            <a:ext cx="7524223" cy="2633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393" name="Shape 393"/>
            <p:cNvSpPr/>
            <p:nvPr/>
          </p:nvSpPr>
          <p:spPr>
            <a:xfrm>
              <a:off x="438892" y="82704"/>
              <a:ext cx="6921641" cy="502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600"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dirty="0"/>
                <a:t>Динамика объемов перевозок, тыс. ДФЭ</a:t>
              </a:r>
            </a:p>
          </p:txBody>
        </p:sp>
      </p:grpSp>
      <p:sp>
        <p:nvSpPr>
          <p:cNvPr id="395" name="Shape 395"/>
          <p:cNvSpPr/>
          <p:nvPr/>
        </p:nvSpPr>
        <p:spPr>
          <a:xfrm>
            <a:off x="361864" y="11922707"/>
            <a:ext cx="23660274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35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/>
              <a:t>Рынок контейнерных перевозок в рамках Нового Шелкового Пути стремительно растет, однако существует проблема дисбаланса грузопотоков из и в КНР.</a:t>
            </a:r>
          </a:p>
        </p:txBody>
      </p:sp>
      <p:sp>
        <p:nvSpPr>
          <p:cNvPr id="396" name="Shape 396"/>
          <p:cNvSpPr/>
          <p:nvPr/>
        </p:nvSpPr>
        <p:spPr>
          <a:xfrm>
            <a:off x="672536" y="8218606"/>
            <a:ext cx="5828076" cy="3188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1300"/>
              </a:spcBef>
              <a:defRPr sz="2200" b="1">
                <a:solidFill>
                  <a:srgbClr val="FE53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Центральный Китай - Казахстан - Транссиб</a:t>
            </a:r>
          </a:p>
          <a:p>
            <a:pPr algn="l">
              <a:spcBef>
                <a:spcPts val="2500"/>
              </a:spcBef>
              <a:defRPr sz="2200" b="1">
                <a:solidFill>
                  <a:srgbClr val="19237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Восточный Китай - Монголия - Транссиб</a:t>
            </a:r>
          </a:p>
          <a:p>
            <a:pPr algn="l">
              <a:spcBef>
                <a:spcPts val="2500"/>
              </a:spcBef>
              <a:defRPr sz="2200" b="1">
                <a:solidFill>
                  <a:srgbClr val="0087D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Восточный Китай - Транссиб</a:t>
            </a:r>
          </a:p>
          <a:p>
            <a:pPr algn="l">
              <a:spcBef>
                <a:spcPts val="2500"/>
              </a:spcBef>
              <a:defRPr sz="3000" b="1">
                <a:solidFill>
                  <a:srgbClr val="FE535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rgbClr val="000000"/>
                </a:solidFill>
              </a:rPr>
              <a:t>49,3%</a:t>
            </a:r>
            <a:r>
              <a:rPr sz="220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 объемы контейнерных перевозок в тыс. TEU (согласно данным РЖД)</a:t>
            </a:r>
          </a:p>
        </p:txBody>
      </p:sp>
      <p:grpSp>
        <p:nvGrpSpPr>
          <p:cNvPr id="399" name="Group 399"/>
          <p:cNvGrpSpPr/>
          <p:nvPr/>
        </p:nvGrpSpPr>
        <p:grpSpPr>
          <a:xfrm>
            <a:off x="18317346" y="8851734"/>
            <a:ext cx="317509" cy="318021"/>
            <a:chOff x="0" y="0"/>
            <a:chExt cx="317507" cy="318020"/>
          </a:xfrm>
        </p:grpSpPr>
        <p:sp>
          <p:nvSpPr>
            <p:cNvPr id="397" name="Shape 397"/>
            <p:cNvSpPr/>
            <p:nvPr/>
          </p:nvSpPr>
          <p:spPr>
            <a:xfrm>
              <a:off x="-1" y="0"/>
              <a:ext cx="317509" cy="318021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9A826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398" name="image1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205" y="72496"/>
              <a:ext cx="183094" cy="173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2" name="Group 402"/>
          <p:cNvGrpSpPr/>
          <p:nvPr/>
        </p:nvGrpSpPr>
        <p:grpSpPr>
          <a:xfrm>
            <a:off x="18666513" y="9217943"/>
            <a:ext cx="317509" cy="318021"/>
            <a:chOff x="0" y="0"/>
            <a:chExt cx="317507" cy="318020"/>
          </a:xfrm>
        </p:grpSpPr>
        <p:sp>
          <p:nvSpPr>
            <p:cNvPr id="400" name="Shape 400"/>
            <p:cNvSpPr/>
            <p:nvPr/>
          </p:nvSpPr>
          <p:spPr>
            <a:xfrm>
              <a:off x="-1" y="-1"/>
              <a:ext cx="317509" cy="318021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9A826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401" name="image1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205" y="72496"/>
              <a:ext cx="183094" cy="173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5" name="Group 405"/>
          <p:cNvGrpSpPr/>
          <p:nvPr/>
        </p:nvGrpSpPr>
        <p:grpSpPr>
          <a:xfrm>
            <a:off x="19419855" y="9346817"/>
            <a:ext cx="317509" cy="318021"/>
            <a:chOff x="0" y="0"/>
            <a:chExt cx="317507" cy="318020"/>
          </a:xfrm>
        </p:grpSpPr>
        <p:sp>
          <p:nvSpPr>
            <p:cNvPr id="403" name="Shape 403"/>
            <p:cNvSpPr/>
            <p:nvPr/>
          </p:nvSpPr>
          <p:spPr>
            <a:xfrm>
              <a:off x="-1" y="0"/>
              <a:ext cx="317509" cy="318021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F9A826"/>
              </a:solidFill>
              <a:prstDash val="solid"/>
              <a:round/>
            </a:ln>
            <a:effectLst>
              <a:outerShdw blurRad="38100" dist="635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404" name="image1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205" y="72496"/>
              <a:ext cx="183094" cy="173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6" name="Shape 406"/>
          <p:cNvSpPr/>
          <p:nvPr/>
        </p:nvSpPr>
        <p:spPr>
          <a:xfrm flipH="1">
            <a:off x="17902621" y="9097060"/>
            <a:ext cx="406402" cy="2286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07" name="Shape 407"/>
          <p:cNvSpPr/>
          <p:nvPr/>
        </p:nvSpPr>
        <p:spPr>
          <a:xfrm flipH="1">
            <a:off x="17950161" y="9392283"/>
            <a:ext cx="681337" cy="5080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08" name="Shape 408"/>
          <p:cNvSpPr/>
          <p:nvPr/>
        </p:nvSpPr>
        <p:spPr>
          <a:xfrm flipH="1" flipV="1">
            <a:off x="19011622" y="9402568"/>
            <a:ext cx="380633" cy="6350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09" name="Shape 409"/>
          <p:cNvSpPr>
            <a:spLocks noGrp="1"/>
          </p:cNvSpPr>
          <p:nvPr>
            <p:ph type="title"/>
          </p:nvPr>
        </p:nvSpPr>
        <p:spPr>
          <a:xfrm>
            <a:off x="5046832" y="287718"/>
            <a:ext cx="18149222" cy="1672378"/>
          </a:xfrm>
          <a:prstGeom prst="rect">
            <a:avLst/>
          </a:prstGeom>
        </p:spPr>
        <p:txBody>
          <a:bodyPr/>
          <a:lstStyle/>
          <a:p>
            <a:pPr defTabSz="604600">
              <a:defRPr sz="3989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Динамика развития Нового Контейнерного Шелкового Пути</a:t>
            </a:r>
          </a:p>
          <a:p>
            <a:pPr defTabSz="604600">
              <a:defRPr sz="2907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2017</a:t>
            </a:r>
            <a:r>
              <a:rPr b="0" dirty="0"/>
              <a:t>: Более 40 регулярных маршрутов соединяют 27 китайских городов с 28 европейскими городами. По некоторым направлениям поезда следуют 6 раз в неделю</a:t>
            </a:r>
          </a:p>
        </p:txBody>
      </p:sp>
      <p:pic>
        <p:nvPicPr>
          <p:cNvPr id="410" name="pasted-image.png"/>
          <p:cNvPicPr>
            <a:picLocks noChangeAspect="1"/>
          </p:cNvPicPr>
          <p:nvPr/>
        </p:nvPicPr>
        <p:blipFill>
          <a:blip r:embed="rId11">
            <a:extLst/>
          </a:blip>
          <a:srcRect r="42855" b="51098"/>
          <a:stretch>
            <a:fillRect/>
          </a:stretch>
        </p:blipFill>
        <p:spPr>
          <a:xfrm>
            <a:off x="266742" y="528671"/>
            <a:ext cx="4774039" cy="1548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/>
          </p:cNvSpPr>
          <p:nvPr>
            <p:ph type="body" idx="1"/>
          </p:nvPr>
        </p:nvSpPr>
        <p:spPr>
          <a:xfrm>
            <a:off x="822143" y="2618496"/>
            <a:ext cx="18307768" cy="9651181"/>
          </a:xfrm>
          <a:prstGeom prst="rect">
            <a:avLst/>
          </a:prstGeom>
        </p:spPr>
        <p:txBody>
          <a:bodyPr/>
          <a:lstStyle/>
          <a:p>
            <a:pPr marL="384945" indent="-384945" defTabSz="500427">
              <a:spcBef>
                <a:spcPts val="3400"/>
              </a:spcBef>
              <a:defRPr sz="3500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КНР заполняет поезда гораздо активнее, чем ЕС, и многие контейнеры возвращаются пустыми, что создает возможности для бизнеса в России      и ЕС.</a:t>
            </a:r>
          </a:p>
          <a:p>
            <a:pPr marL="384945" indent="-384945" defTabSz="500427">
              <a:spcBef>
                <a:spcPts val="3400"/>
              </a:spcBef>
              <a:defRPr sz="35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/>
              <a:t>Развитие</a:t>
            </a:r>
            <a:r>
              <a:rPr dirty="0" smtClean="0"/>
              <a:t> </a:t>
            </a:r>
            <a:r>
              <a:rPr dirty="0" err="1"/>
              <a:t>железнодорожных</a:t>
            </a:r>
            <a:r>
              <a:rPr dirty="0"/>
              <a:t> </a:t>
            </a:r>
            <a:r>
              <a:rPr dirty="0" err="1"/>
              <a:t>коридоров</a:t>
            </a:r>
            <a:r>
              <a:rPr dirty="0"/>
              <a:t> </a:t>
            </a:r>
            <a:r>
              <a:rPr dirty="0" err="1"/>
              <a:t>поддерживается</a:t>
            </a:r>
            <a:r>
              <a:rPr dirty="0"/>
              <a:t> </a:t>
            </a:r>
            <a:r>
              <a:rPr dirty="0" err="1"/>
              <a:t>национальной</a:t>
            </a:r>
            <a:r>
              <a:rPr dirty="0"/>
              <a:t> </a:t>
            </a:r>
            <a:r>
              <a:rPr dirty="0" err="1"/>
              <a:t>стратегией</a:t>
            </a:r>
            <a:r>
              <a:rPr dirty="0"/>
              <a:t> «</a:t>
            </a:r>
            <a:r>
              <a:rPr dirty="0" err="1"/>
              <a:t>Один</a:t>
            </a:r>
            <a:r>
              <a:rPr dirty="0"/>
              <a:t> </a:t>
            </a:r>
            <a:r>
              <a:rPr dirty="0" err="1"/>
              <a:t>пояс</a:t>
            </a:r>
            <a:r>
              <a:rPr dirty="0"/>
              <a:t> — </a:t>
            </a:r>
            <a:r>
              <a:rPr dirty="0" err="1"/>
              <a:t>один</a:t>
            </a:r>
            <a:r>
              <a:rPr dirty="0"/>
              <a:t> </a:t>
            </a:r>
            <a:r>
              <a:rPr dirty="0" err="1"/>
              <a:t>путь</a:t>
            </a:r>
            <a:r>
              <a:rPr dirty="0"/>
              <a:t>» и </a:t>
            </a:r>
            <a:r>
              <a:rPr dirty="0" err="1"/>
              <a:t>планом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китайской</a:t>
            </a:r>
            <a:r>
              <a:rPr dirty="0"/>
              <a:t> </a:t>
            </a:r>
            <a:r>
              <a:rPr dirty="0" err="1"/>
              <a:t>экономики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2020 г.</a:t>
            </a:r>
          </a:p>
          <a:p>
            <a:pPr marL="384945" indent="-384945" defTabSz="500427">
              <a:spcBef>
                <a:spcPts val="3400"/>
              </a:spcBef>
              <a:defRPr sz="35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Реализация</a:t>
            </a:r>
            <a:r>
              <a:rPr dirty="0"/>
              <a:t> КНР </a:t>
            </a:r>
            <a:r>
              <a:rPr dirty="0" err="1"/>
              <a:t>проекта</a:t>
            </a:r>
            <a:r>
              <a:rPr dirty="0"/>
              <a:t> «</a:t>
            </a:r>
            <a:r>
              <a:rPr dirty="0" err="1"/>
              <a:t>Интернет</a:t>
            </a:r>
            <a:r>
              <a:rPr dirty="0"/>
              <a:t>+», </a:t>
            </a:r>
            <a:r>
              <a:rPr dirty="0" err="1"/>
              <a:t>подразумевающего</a:t>
            </a:r>
            <a:r>
              <a:rPr dirty="0"/>
              <a:t> </a:t>
            </a:r>
            <a:r>
              <a:rPr dirty="0" err="1"/>
              <a:t>использование</a:t>
            </a:r>
            <a:r>
              <a:rPr dirty="0"/>
              <a:t> </a:t>
            </a:r>
            <a:r>
              <a:rPr dirty="0" err="1"/>
              <a:t>принципа</a:t>
            </a:r>
            <a:r>
              <a:rPr dirty="0"/>
              <a:t>: «</a:t>
            </a:r>
            <a:r>
              <a:rPr dirty="0" err="1"/>
              <a:t>Покупай</a:t>
            </a:r>
            <a:r>
              <a:rPr dirty="0"/>
              <a:t> </a:t>
            </a:r>
            <a:r>
              <a:rPr dirty="0" err="1"/>
              <a:t>во</a:t>
            </a:r>
            <a:r>
              <a:rPr dirty="0"/>
              <a:t> </a:t>
            </a:r>
            <a:r>
              <a:rPr dirty="0" err="1"/>
              <a:t>всем</a:t>
            </a:r>
            <a:r>
              <a:rPr dirty="0"/>
              <a:t> </a:t>
            </a:r>
            <a:r>
              <a:rPr dirty="0" err="1"/>
              <a:t>мире</a:t>
            </a:r>
            <a:r>
              <a:rPr dirty="0"/>
              <a:t> и </a:t>
            </a:r>
            <a:r>
              <a:rPr dirty="0" err="1"/>
              <a:t>продавай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всему</a:t>
            </a:r>
            <a:r>
              <a:rPr dirty="0"/>
              <a:t> </a:t>
            </a:r>
            <a:r>
              <a:rPr dirty="0" err="1"/>
              <a:t>миру</a:t>
            </a:r>
            <a:r>
              <a:rPr dirty="0"/>
              <a:t>», </a:t>
            </a:r>
            <a:r>
              <a:rPr dirty="0" err="1"/>
              <a:t>требует</a:t>
            </a:r>
            <a:r>
              <a:rPr dirty="0"/>
              <a:t> </a:t>
            </a:r>
            <a:r>
              <a:rPr dirty="0" err="1"/>
              <a:t>значительного</a:t>
            </a:r>
            <a:r>
              <a:rPr dirty="0"/>
              <a:t> </a:t>
            </a:r>
            <a:r>
              <a:rPr dirty="0" err="1"/>
              <a:t>увеличения</a:t>
            </a:r>
            <a:r>
              <a:rPr dirty="0"/>
              <a:t> </a:t>
            </a:r>
            <a:r>
              <a:rPr dirty="0" err="1"/>
              <a:t>скорости</a:t>
            </a:r>
            <a:r>
              <a:rPr dirty="0"/>
              <a:t> </a:t>
            </a:r>
            <a:r>
              <a:rPr dirty="0" err="1"/>
              <a:t>поставок</a:t>
            </a:r>
            <a:r>
              <a:rPr dirty="0"/>
              <a:t>, в </a:t>
            </a:r>
            <a:r>
              <a:rPr dirty="0" err="1"/>
              <a:t>связи</a:t>
            </a:r>
            <a:r>
              <a:rPr dirty="0"/>
              <a:t> с </a:t>
            </a:r>
            <a:r>
              <a:rPr dirty="0" err="1"/>
              <a:t>чем</a:t>
            </a:r>
            <a:r>
              <a:rPr dirty="0"/>
              <a:t> </a:t>
            </a:r>
            <a:r>
              <a:rPr dirty="0" err="1"/>
              <a:t>морские</a:t>
            </a:r>
            <a:r>
              <a:rPr dirty="0"/>
              <a:t> </a:t>
            </a:r>
            <a:r>
              <a:rPr dirty="0" err="1"/>
              <a:t>перевозки</a:t>
            </a:r>
            <a:r>
              <a:rPr dirty="0"/>
              <a:t> </a:t>
            </a:r>
            <a:r>
              <a:rPr dirty="0" err="1"/>
              <a:t>уступают</a:t>
            </a:r>
            <a:r>
              <a:rPr dirty="0"/>
              <a:t> в </a:t>
            </a:r>
            <a:r>
              <a:rPr dirty="0" err="1"/>
              <a:t>эффективности</a:t>
            </a:r>
            <a:r>
              <a:rPr dirty="0"/>
              <a:t> </a:t>
            </a:r>
            <a:r>
              <a:rPr dirty="0" err="1"/>
              <a:t>железнодорожным</a:t>
            </a:r>
            <a:r>
              <a:rPr dirty="0"/>
              <a:t>.</a:t>
            </a:r>
          </a:p>
          <a:p>
            <a:pPr marL="384945" indent="-384945" defTabSz="500427">
              <a:spcBef>
                <a:spcPts val="3400"/>
              </a:spcBef>
              <a:defRPr sz="3500"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Китайские</a:t>
            </a:r>
            <a:r>
              <a:rPr dirty="0"/>
              <a:t> </a:t>
            </a:r>
            <a:r>
              <a:rPr dirty="0" err="1"/>
              <a:t>операторы</a:t>
            </a:r>
            <a:r>
              <a:rPr dirty="0"/>
              <a:t> </a:t>
            </a:r>
            <a:r>
              <a:rPr dirty="0" err="1"/>
              <a:t>налаживают</a:t>
            </a:r>
            <a:r>
              <a:rPr dirty="0"/>
              <a:t> </a:t>
            </a:r>
            <a:r>
              <a:rPr dirty="0" err="1"/>
              <a:t>поставки</a:t>
            </a:r>
            <a:r>
              <a:rPr dirty="0"/>
              <a:t> </a:t>
            </a:r>
            <a:r>
              <a:rPr dirty="0" err="1"/>
              <a:t>сборных</a:t>
            </a:r>
            <a:r>
              <a:rPr dirty="0"/>
              <a:t> </a:t>
            </a:r>
            <a:r>
              <a:rPr dirty="0" err="1"/>
              <a:t>контейнерных</a:t>
            </a:r>
            <a:r>
              <a:rPr dirty="0"/>
              <a:t> </a:t>
            </a:r>
            <a:r>
              <a:rPr dirty="0" err="1"/>
              <a:t>грузов</a:t>
            </a:r>
            <a:r>
              <a:rPr dirty="0"/>
              <a:t> (LCL), </a:t>
            </a:r>
            <a:r>
              <a:rPr dirty="0" err="1"/>
              <a:t>выгодные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онлайн-ритейлеров</a:t>
            </a:r>
            <a:r>
              <a:rPr dirty="0"/>
              <a:t>, </a:t>
            </a:r>
            <a:r>
              <a:rPr dirty="0" err="1"/>
              <a:t>поставляющих</a:t>
            </a:r>
            <a:r>
              <a:rPr dirty="0"/>
              <a:t> </a:t>
            </a:r>
            <a:r>
              <a:rPr dirty="0" err="1"/>
              <a:t>покупки</a:t>
            </a:r>
            <a:r>
              <a:rPr dirty="0"/>
              <a:t> </a:t>
            </a:r>
            <a:r>
              <a:rPr dirty="0" err="1"/>
              <a:t>клиентам</a:t>
            </a:r>
            <a:r>
              <a:rPr dirty="0"/>
              <a:t> </a:t>
            </a:r>
            <a:r>
              <a:rPr dirty="0" err="1"/>
              <a:t>напрямую</a:t>
            </a:r>
            <a:r>
              <a:rPr dirty="0"/>
              <a:t>. </a:t>
            </a:r>
            <a:r>
              <a:rPr dirty="0" err="1"/>
              <a:t>Китайские</a:t>
            </a:r>
            <a:r>
              <a:rPr dirty="0"/>
              <a:t> </a:t>
            </a:r>
            <a:r>
              <a:rPr dirty="0" err="1"/>
              <a:t>интернет-гиганты</a:t>
            </a:r>
            <a:r>
              <a:rPr dirty="0"/>
              <a:t>, </a:t>
            </a:r>
            <a:r>
              <a:rPr dirty="0" err="1"/>
              <a:t>такие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Alibaba и JD.com, </a:t>
            </a:r>
            <a:r>
              <a:rPr dirty="0" err="1"/>
              <a:t>нацелены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экспансию</a:t>
            </a:r>
            <a:r>
              <a:rPr dirty="0"/>
              <a:t> и </a:t>
            </a:r>
            <a:r>
              <a:rPr dirty="0" err="1"/>
              <a:t>заинтересованы</a:t>
            </a:r>
            <a:r>
              <a:rPr dirty="0"/>
              <a:t> в </a:t>
            </a:r>
            <a:r>
              <a:rPr dirty="0" err="1"/>
              <a:t>быстрых</a:t>
            </a:r>
            <a:r>
              <a:rPr dirty="0"/>
              <a:t> и </a:t>
            </a:r>
            <a:r>
              <a:rPr dirty="0" err="1"/>
              <a:t>доступных</a:t>
            </a:r>
            <a:r>
              <a:rPr dirty="0"/>
              <a:t> </a:t>
            </a:r>
            <a:r>
              <a:rPr dirty="0" err="1"/>
              <a:t>способах</a:t>
            </a:r>
            <a:r>
              <a:rPr dirty="0"/>
              <a:t> </a:t>
            </a:r>
            <a:r>
              <a:rPr dirty="0" err="1"/>
              <a:t>доставки</a:t>
            </a:r>
            <a:r>
              <a:rPr dirty="0"/>
              <a:t>.</a:t>
            </a:r>
          </a:p>
        </p:txBody>
      </p:sp>
      <p:sp>
        <p:nvSpPr>
          <p:cNvPr id="415" name="Shape 415"/>
          <p:cNvSpPr/>
          <p:nvPr/>
        </p:nvSpPr>
        <p:spPr>
          <a:xfrm>
            <a:off x="19534170" y="2605475"/>
            <a:ext cx="4276925" cy="2372062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50800" tIns="50800" rIns="50800" bIns="50800" anchor="ctr"/>
          <a:lstStyle/>
          <a:p>
            <a:pPr algn="l" defTabSz="914400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19723867" y="2725545"/>
            <a:ext cx="3897527" cy="2154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defRPr sz="7500" b="1">
                <a:solidFill>
                  <a:srgbClr val="FFFFFF"/>
                </a:solidFill>
              </a:defRPr>
            </a:pPr>
            <a:r>
              <a:t>87 543</a:t>
            </a:r>
          </a:p>
          <a:p>
            <a:pPr algn="l" defTabSz="914400">
              <a:defRPr sz="2000">
                <a:solidFill>
                  <a:srgbClr val="FFFFFF"/>
                </a:solidFill>
              </a:defRPr>
            </a:pPr>
            <a:r>
              <a:t>контейнера вернулись порожними из Европы в Китай в 2014-16 гг.</a:t>
            </a:r>
          </a:p>
        </p:txBody>
      </p:sp>
      <p:sp>
        <p:nvSpPr>
          <p:cNvPr id="417" name="Shape 417"/>
          <p:cNvSpPr/>
          <p:nvPr/>
        </p:nvSpPr>
        <p:spPr>
          <a:xfrm>
            <a:off x="512031" y="2170921"/>
            <a:ext cx="23359942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4924684" y="735289"/>
            <a:ext cx="18934563" cy="1135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6" tIns="91436" rIns="91436" bIns="91436" anchor="ctr">
            <a:normAutofit/>
          </a:bodyPr>
          <a:lstStyle>
            <a:lvl1pPr algn="l" defTabSz="822958">
              <a:lnSpc>
                <a:spcPct val="90000"/>
              </a:lnSpc>
              <a:defRPr sz="62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Перспективы развития торговых связей</a:t>
            </a:r>
          </a:p>
        </p:txBody>
      </p:sp>
      <p:sp>
        <p:nvSpPr>
          <p:cNvPr id="419" name="Shape 419"/>
          <p:cNvSpPr/>
          <p:nvPr/>
        </p:nvSpPr>
        <p:spPr>
          <a:xfrm>
            <a:off x="19534170" y="5058145"/>
            <a:ext cx="4276925" cy="2372062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50800" tIns="50800" rIns="50800" bIns="50800" anchor="ctr"/>
          <a:lstStyle/>
          <a:p>
            <a:pPr algn="l" defTabSz="914400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19649566" y="5154317"/>
            <a:ext cx="4046132" cy="2154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defRPr sz="7400" b="1">
                <a:solidFill>
                  <a:srgbClr val="FFFFFF"/>
                </a:solidFill>
              </a:defRPr>
            </a:pPr>
            <a:r>
              <a:t>5 000</a:t>
            </a:r>
          </a:p>
          <a:p>
            <a:pPr algn="l" defTabSz="914400">
              <a:defRPr sz="2000">
                <a:solidFill>
                  <a:srgbClr val="FFFFFF"/>
                </a:solidFill>
              </a:defRPr>
            </a:pPr>
            <a:r>
              <a:t>контейнерных</a:t>
            </a:r>
            <a:r>
              <a:rPr b="1"/>
              <a:t> </a:t>
            </a:r>
            <a:r>
              <a:t>поездов в год должны следовать из Китая в ЕС к 2020 г.</a:t>
            </a:r>
          </a:p>
        </p:txBody>
      </p:sp>
      <p:sp>
        <p:nvSpPr>
          <p:cNvPr id="421" name="Shape 421"/>
          <p:cNvSpPr/>
          <p:nvPr/>
        </p:nvSpPr>
        <p:spPr>
          <a:xfrm>
            <a:off x="19534170" y="7510815"/>
            <a:ext cx="4276924" cy="2372063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50800" tIns="50800" rIns="50800" bIns="50800" anchor="ctr"/>
          <a:lstStyle/>
          <a:p>
            <a:pPr algn="l" defTabSz="914400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19649568" y="7584247"/>
            <a:ext cx="4046128" cy="209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defRPr sz="7100" b="1">
                <a:solidFill>
                  <a:srgbClr val="FFFFFF"/>
                </a:solidFill>
              </a:defRPr>
            </a:pPr>
            <a:r>
              <a:t>$8 млн</a:t>
            </a:r>
          </a:p>
          <a:p>
            <a:pPr algn="l" defTabSz="914400">
              <a:defRPr sz="2000">
                <a:solidFill>
                  <a:srgbClr val="FFFFFF"/>
                </a:solidFill>
              </a:defRPr>
            </a:pPr>
            <a:r>
              <a:t>примерная стоимость груза одного поезда, везущего электронику из Китая</a:t>
            </a:r>
          </a:p>
        </p:txBody>
      </p:sp>
      <p:sp>
        <p:nvSpPr>
          <p:cNvPr id="423" name="Shape 423"/>
          <p:cNvSpPr/>
          <p:nvPr/>
        </p:nvSpPr>
        <p:spPr>
          <a:xfrm>
            <a:off x="19534170" y="9963484"/>
            <a:ext cx="4276924" cy="2372062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50800" tIns="50800" rIns="50800" bIns="50800" anchor="ctr"/>
          <a:lstStyle/>
          <a:p>
            <a:pPr algn="l" defTabSz="914400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19649568" y="10127929"/>
            <a:ext cx="4046128" cy="170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defRPr sz="6400" b="1">
                <a:solidFill>
                  <a:srgbClr val="FFFFFF"/>
                </a:solidFill>
              </a:defRPr>
            </a:pPr>
            <a:r>
              <a:t>$1,9 трлн</a:t>
            </a:r>
          </a:p>
          <a:p>
            <a:pPr algn="l" defTabSz="914400">
              <a:defRPr sz="2100">
                <a:solidFill>
                  <a:srgbClr val="FFFFFF"/>
                </a:solidFill>
              </a:defRPr>
            </a:pPr>
            <a:r>
              <a:t>общий объем электронной торговли в мире в 2016 г.</a:t>
            </a:r>
          </a:p>
        </p:txBody>
      </p:sp>
      <p:pic>
        <p:nvPicPr>
          <p:cNvPr id="425" name="pasted-image.png"/>
          <p:cNvPicPr>
            <a:picLocks noChangeAspect="1"/>
          </p:cNvPicPr>
          <p:nvPr/>
        </p:nvPicPr>
        <p:blipFill>
          <a:blip r:embed="rId3">
            <a:extLst/>
          </a:blip>
          <a:srcRect r="42855" b="51098"/>
          <a:stretch>
            <a:fillRect/>
          </a:stretch>
        </p:blipFill>
        <p:spPr>
          <a:xfrm>
            <a:off x="266742" y="528671"/>
            <a:ext cx="4774039" cy="1548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/>
          </p:cNvSpPr>
          <p:nvPr>
            <p:ph type="body" sz="quarter" idx="1"/>
          </p:nvPr>
        </p:nvSpPr>
        <p:spPr>
          <a:xfrm>
            <a:off x="527956" y="2381746"/>
            <a:ext cx="8772286" cy="5730085"/>
          </a:xfrm>
          <a:prstGeom prst="rect">
            <a:avLst/>
          </a:prstGeom>
        </p:spPr>
        <p:txBody>
          <a:bodyPr anchor="t"/>
          <a:lstStyle/>
          <a:p>
            <a:pPr marL="415192" indent="-415192">
              <a:spcBef>
                <a:spcPts val="2000"/>
              </a:spcBef>
              <a:defRPr sz="4000">
                <a:latin typeface="Verdana"/>
                <a:ea typeface="Verdana"/>
                <a:cs typeface="Verdana"/>
                <a:sym typeface="Verdana"/>
              </a:defRPr>
            </a:pPr>
            <a:r>
              <a:t>Таможенные проволочки</a:t>
            </a:r>
            <a:endParaRPr b="1"/>
          </a:p>
          <a:p>
            <a:pPr marL="415192" indent="-415192">
              <a:spcBef>
                <a:spcPts val="2000"/>
              </a:spcBef>
              <a:defRPr sz="4000">
                <a:latin typeface="Verdana"/>
                <a:ea typeface="Verdana"/>
                <a:cs typeface="Verdana"/>
                <a:sym typeface="Verdana"/>
              </a:defRPr>
            </a:pPr>
            <a:r>
              <a:t>Смена колеи и загруженность распределительных центров</a:t>
            </a:r>
            <a:endParaRPr b="1"/>
          </a:p>
          <a:p>
            <a:pPr marL="415192" indent="-415192">
              <a:spcBef>
                <a:spcPts val="1000"/>
              </a:spcBef>
              <a:defRPr sz="4000">
                <a:latin typeface="Verdana"/>
                <a:ea typeface="Verdana"/>
                <a:cs typeface="Verdana"/>
                <a:sym typeface="Verdana"/>
              </a:defRPr>
            </a:pPr>
            <a:r>
              <a:t>Устаревшие тарифы</a:t>
            </a:r>
          </a:p>
          <a:p>
            <a:pPr marL="415192" indent="-415192">
              <a:spcBef>
                <a:spcPts val="1000"/>
              </a:spcBef>
              <a:defRPr sz="4000">
                <a:latin typeface="Verdana"/>
                <a:ea typeface="Verdana"/>
                <a:cs typeface="Verdana"/>
                <a:sym typeface="Verdana"/>
              </a:defRPr>
            </a:pPr>
            <a:r>
              <a:t>Нехватка сервисной инфраструктуры</a:t>
            </a:r>
          </a:p>
        </p:txBody>
      </p:sp>
      <p:pic>
        <p:nvPicPr>
          <p:cNvPr id="430" name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3280" y="2381746"/>
            <a:ext cx="15043282" cy="5730086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Shape 431"/>
          <p:cNvSpPr/>
          <p:nvPr/>
        </p:nvSpPr>
        <p:spPr>
          <a:xfrm>
            <a:off x="512032" y="2170921"/>
            <a:ext cx="23359942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601469" y="8309955"/>
            <a:ext cx="4052137" cy="455820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/>
          <a:lstStyle/>
          <a:p>
            <a:pPr algn="l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433" name="Chart 433"/>
          <p:cNvGraphicFramePr/>
          <p:nvPr/>
        </p:nvGraphicFramePr>
        <p:xfrm>
          <a:off x="871903" y="9453329"/>
          <a:ext cx="3259881" cy="307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4" name="Shape 434"/>
          <p:cNvSpPr/>
          <p:nvPr/>
        </p:nvSpPr>
        <p:spPr>
          <a:xfrm>
            <a:off x="712029" y="8410661"/>
            <a:ext cx="3831017" cy="547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>
            <a:lvl1pPr defTabSz="914400">
              <a:defRPr sz="1400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Табл. 1. Среднее время прохождения пограничного пункта, ч</a:t>
            </a:r>
          </a:p>
        </p:txBody>
      </p:sp>
      <p:sp>
        <p:nvSpPr>
          <p:cNvPr id="435" name="Shape 435"/>
          <p:cNvSpPr/>
          <p:nvPr/>
        </p:nvSpPr>
        <p:spPr>
          <a:xfrm>
            <a:off x="4717251" y="8302884"/>
            <a:ext cx="4052137" cy="455964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/>
          <a:lstStyle/>
          <a:p>
            <a:pPr algn="l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aphicFrame>
        <p:nvGraphicFramePr>
          <p:cNvPr id="436" name="Chart 436"/>
          <p:cNvGraphicFramePr/>
          <p:nvPr/>
        </p:nvGraphicFramePr>
        <p:xfrm>
          <a:off x="4920544" y="8789860"/>
          <a:ext cx="3768153" cy="366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7" name="Shape 437"/>
          <p:cNvSpPr/>
          <p:nvPr/>
        </p:nvSpPr>
        <p:spPr>
          <a:xfrm>
            <a:off x="4342109" y="8297255"/>
            <a:ext cx="4802420" cy="349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>
            <a:lvl1pPr defTabSz="914400">
              <a:defRPr sz="1400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Табл. 2. Средняя скорость движения, км/ч            </a:t>
            </a:r>
          </a:p>
        </p:txBody>
      </p:sp>
      <p:sp>
        <p:nvSpPr>
          <p:cNvPr id="438" name="Shape 438"/>
          <p:cNvSpPr/>
          <p:nvPr/>
        </p:nvSpPr>
        <p:spPr>
          <a:xfrm>
            <a:off x="6923447" y="8567698"/>
            <a:ext cx="229984" cy="233481"/>
          </a:xfrm>
          <a:prstGeom prst="roundRect">
            <a:avLst>
              <a:gd name="adj" fmla="val 16137"/>
            </a:avLst>
          </a:prstGeom>
          <a:solidFill>
            <a:srgbClr val="99120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5084661" y="8567698"/>
            <a:ext cx="229983" cy="233481"/>
          </a:xfrm>
          <a:prstGeom prst="roundRect">
            <a:avLst>
              <a:gd name="adj" fmla="val 16137"/>
            </a:avLst>
          </a:prstGeom>
          <a:solidFill>
            <a:srgbClr val="6C737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7003414" y="8505332"/>
            <a:ext cx="1601088" cy="358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914400">
              <a:defRPr sz="1200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без задержек</a:t>
            </a:r>
          </a:p>
        </p:txBody>
      </p:sp>
      <p:sp>
        <p:nvSpPr>
          <p:cNvPr id="441" name="Shape 441"/>
          <p:cNvSpPr/>
          <p:nvPr/>
        </p:nvSpPr>
        <p:spPr>
          <a:xfrm>
            <a:off x="5415540" y="8505332"/>
            <a:ext cx="1407011" cy="358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 defTabSz="914400">
              <a:defRPr sz="1200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с задержками</a:t>
            </a:r>
          </a:p>
        </p:txBody>
      </p:sp>
      <p:sp>
        <p:nvSpPr>
          <p:cNvPr id="442" name="Shape 442"/>
          <p:cNvSpPr>
            <a:spLocks noGrp="1"/>
          </p:cNvSpPr>
          <p:nvPr>
            <p:ph type="title"/>
          </p:nvPr>
        </p:nvSpPr>
        <p:spPr>
          <a:xfrm>
            <a:off x="5050246" y="287718"/>
            <a:ext cx="18830617" cy="1672378"/>
          </a:xfrm>
          <a:prstGeom prst="rect">
            <a:avLst/>
          </a:prstGeom>
        </p:spPr>
        <p:txBody>
          <a:bodyPr lIns="91436" tIns="91436" rIns="91436" bIns="91436"/>
          <a:lstStyle>
            <a:lvl1pPr algn="l" defTabSz="1060702">
              <a:lnSpc>
                <a:spcPct val="90000"/>
              </a:lnSpc>
              <a:defRPr sz="47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Препятствия для развития Нового Контейнерного Шелкового Пути</a:t>
            </a:r>
          </a:p>
        </p:txBody>
      </p:sp>
      <p:sp>
        <p:nvSpPr>
          <p:cNvPr id="443" name="Shape 443"/>
          <p:cNvSpPr/>
          <p:nvPr/>
        </p:nvSpPr>
        <p:spPr>
          <a:xfrm>
            <a:off x="9086098" y="9141256"/>
            <a:ext cx="15043283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Для развития НКШП требуются комплексные решения, учитывающие модернизацию инфраструктуры и подвижного состава, гармонизацию правовых норм и тарифов, развитие операционного и железнодорожного сервиса.</a:t>
            </a:r>
          </a:p>
        </p:txBody>
      </p:sp>
      <p:pic>
        <p:nvPicPr>
          <p:cNvPr id="444" name="pasted-image.png"/>
          <p:cNvPicPr>
            <a:picLocks noChangeAspect="1"/>
          </p:cNvPicPr>
          <p:nvPr/>
        </p:nvPicPr>
        <p:blipFill>
          <a:blip r:embed="rId5">
            <a:extLst/>
          </a:blip>
          <a:srcRect r="42855" b="51098"/>
          <a:stretch>
            <a:fillRect/>
          </a:stretch>
        </p:blipFill>
        <p:spPr>
          <a:xfrm>
            <a:off x="266742" y="528671"/>
            <a:ext cx="4774039" cy="1548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745</Words>
  <Application>Microsoft Office PowerPoint</Application>
  <PresentationFormat>Произвольный</PresentationFormat>
  <Paragraphs>80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Helvetica Light</vt:lpstr>
      <vt:lpstr>Helvetica Neue</vt:lpstr>
      <vt:lpstr>Verdana</vt:lpstr>
      <vt:lpstr>White</vt:lpstr>
      <vt:lpstr>О возможностях Нового Контейнерного Шелкового Пути</vt:lpstr>
      <vt:lpstr>Сравнение различных вариантов доставки грузов  между Китаем и ЕС</vt:lpstr>
      <vt:lpstr>Динамика развития Нового Контейнерного Шелкового Пути 2011: первый регулярный железнодорожный маршрут Чунцин — Дуйсбург. Время в пути — 18 дней</vt:lpstr>
      <vt:lpstr>Динамика развития Нового Контейнерного Шелкового Пути 2017: Более 40 регулярных маршрутов соединяют 27 китайских городов с 28 европейскими городами. По некоторым направлениям поезда следуют 6 раз в неделю</vt:lpstr>
      <vt:lpstr>Презентация PowerPoint</vt:lpstr>
      <vt:lpstr>Препятствия для развития Нового Контейнерного Шелкового Пути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возможностях Нового Контейнерного Шелкового Пути</dc:title>
  <dc:creator>Владимир Николаевич</dc:creator>
  <cp:lastModifiedBy>Windows User</cp:lastModifiedBy>
  <cp:revision>4</cp:revision>
  <cp:lastPrinted>2017-11-02T14:43:43Z</cp:lastPrinted>
  <dcterms:modified xsi:type="dcterms:W3CDTF">2017-12-20T06:39:47Z</dcterms:modified>
</cp:coreProperties>
</file>